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66" r:id="rId4"/>
    <p:sldId id="267" r:id="rId5"/>
    <p:sldId id="257" r:id="rId6"/>
    <p:sldId id="260" r:id="rId7"/>
    <p:sldId id="261" r:id="rId8"/>
    <p:sldId id="258" r:id="rId9"/>
    <p:sldId id="259" r:id="rId10"/>
    <p:sldId id="262" r:id="rId11"/>
    <p:sldId id="263" r:id="rId12"/>
    <p:sldId id="265" r:id="rId13"/>
    <p:sldId id="270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D220B"/>
    <a:srgbClr val="003366"/>
    <a:srgbClr val="422100"/>
    <a:srgbClr val="EAD5C0"/>
    <a:srgbClr val="EBD7B2"/>
    <a:srgbClr val="003300"/>
    <a:srgbClr val="FFFFFF"/>
    <a:srgbClr val="E7E7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1243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6D541E-42D6-4D17-80F7-C45E73A7897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88964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5AA1C5-83E2-4E2E-BBED-4F848B7392F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98023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DF5C02-ADFF-4090-9CF3-471E60A5F87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2409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2BC9E7-8A78-4E8F-A93E-1C334DC5802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35576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851618-D103-49B8-89CE-9762DB9E40F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793148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7413F1-F62B-4935-B5B1-65DFBFEDBFF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242096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130342-9C88-49AB-9559-BF30F79CA70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93677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D10EA0-5846-447C-B179-FBF515A4A21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35372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9626D1-1AB7-4B96-B5DD-003101E57D1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600485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BAED5E-2DC3-4F2D-9F59-7AE31E42B36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914731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8B86B6-455E-4563-A012-EA4B202C0F4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94608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5C280A2-21D1-4BF7-954B-7E46C81485E8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file:///C:\Documents%20and%20Settings\&#1042;&#1083;&#1072;&#1076;&#1077;&#1083;&#1077;&#1094;\&#1056;&#1072;&#1073;&#1086;&#1095;&#1080;&#1081;%20&#1089;&#1090;&#1086;&#1083;\&#1056;&#1077;&#1079;&#1091;&#1083;&#1100;&#1090;&#1072;&#1090;%20&#1087;&#1086;&#1080;&#1089;&#1082;&#1072;%20Google%20&#1076;&#1083;&#1103;%20http--www_ido_rudn_ru-nfpk-hist-pic-4-v4_2_jpg.files\hist4.files\v4_9.jpg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фон4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0" y="641138"/>
            <a:ext cx="7239000" cy="1421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ru-RU" altLang="ru-RU" sz="5400" b="1" u="sng" dirty="0">
                <a:solidFill>
                  <a:srgbClr val="C00000"/>
                </a:solidFill>
                <a:latin typeface="m_Bolid" pitchFamily="82" charset="-52"/>
              </a:rPr>
              <a:t>Предпосылки объединения русских земель</a:t>
            </a:r>
          </a:p>
        </p:txBody>
      </p:sp>
      <p:pic>
        <p:nvPicPr>
          <p:cNvPr id="4104" name="Picture 8" descr="C:\Documents and Settings\Владелец\Рабочий стол\Результат поиска Google для http--www_ido_rudn_ru-nfpk-hist-pic-4-v4_2_jpg.files\hist4.files\v4_9.jpg"/>
          <p:cNvPicPr>
            <a:picLocks noChangeAspect="1" noChangeArrowheads="1"/>
          </p:cNvPicPr>
          <p:nvPr/>
        </p:nvPicPr>
        <p:blipFill>
          <a:blip r:embed="rId3" r:link="rId4">
            <a:clrChange>
              <a:clrFrom>
                <a:srgbClr val="F9FDFC"/>
              </a:clrFrom>
              <a:clrTo>
                <a:srgbClr val="F9FDFC">
                  <a:alpha val="0"/>
                </a:srgbClr>
              </a:clrTo>
            </a:clrChange>
            <a:lum bright="-18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2" t="4431" r="33035" b="12486"/>
          <a:stretch>
            <a:fillRect/>
          </a:stretch>
        </p:blipFill>
        <p:spPr bwMode="auto">
          <a:xfrm>
            <a:off x="5105400" y="2286649"/>
            <a:ext cx="4038600" cy="4266551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78698" y="2438400"/>
            <a:ext cx="5029200" cy="2419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  <a:buFontTx/>
              <a:buAutoNum type="arabicPeriod"/>
            </a:pPr>
            <a:r>
              <a:rPr lang="ru-RU" altLang="ru-RU" sz="3600" b="1" dirty="0">
                <a:solidFill>
                  <a:srgbClr val="422100"/>
                </a:solidFill>
                <a:latin typeface="m_Bolid" pitchFamily="82" charset="-52"/>
              </a:rPr>
              <a:t>Предпосылки и причины объединения русских </a:t>
            </a:r>
            <a:r>
              <a:rPr lang="ru-RU" altLang="ru-RU" sz="3600" b="1" dirty="0" smtClean="0">
                <a:solidFill>
                  <a:srgbClr val="422100"/>
                </a:solidFill>
                <a:latin typeface="m_Bolid" pitchFamily="82" charset="-52"/>
              </a:rPr>
              <a:t>земель</a:t>
            </a:r>
            <a:endParaRPr lang="ru-RU" altLang="ru-RU" sz="3600" b="1" dirty="0">
              <a:solidFill>
                <a:srgbClr val="422100"/>
              </a:solidFill>
              <a:latin typeface="m_Bolid" pitchFamily="82" charset="-52"/>
            </a:endParaRPr>
          </a:p>
          <a:p>
            <a:pPr>
              <a:lnSpc>
                <a:spcPct val="80000"/>
              </a:lnSpc>
              <a:spcBef>
                <a:spcPct val="50000"/>
              </a:spcBef>
              <a:buFontTx/>
              <a:buAutoNum type="arabicPeriod"/>
            </a:pPr>
            <a:r>
              <a:rPr lang="ru-RU" altLang="ru-RU" sz="3600" b="1" dirty="0">
                <a:solidFill>
                  <a:srgbClr val="422100"/>
                </a:solidFill>
                <a:latin typeface="m_Bolid" pitchFamily="82" charset="-52"/>
              </a:rPr>
              <a:t>Политическая система </a:t>
            </a:r>
            <a:r>
              <a:rPr lang="ru-RU" altLang="ru-RU" sz="3600" b="1" dirty="0" smtClean="0">
                <a:solidFill>
                  <a:srgbClr val="422100"/>
                </a:solidFill>
                <a:latin typeface="m_Bolid" pitchFamily="82" charset="-52"/>
              </a:rPr>
              <a:t>Руси</a:t>
            </a:r>
            <a:endParaRPr lang="ru-RU" altLang="ru-RU" sz="3600" b="1" dirty="0">
              <a:solidFill>
                <a:srgbClr val="422100"/>
              </a:solidFill>
              <a:latin typeface="m_Bolid" pitchFamily="82" charset="-52"/>
            </a:endParaRPr>
          </a:p>
          <a:p>
            <a:pPr>
              <a:lnSpc>
                <a:spcPct val="80000"/>
              </a:lnSpc>
              <a:spcBef>
                <a:spcPct val="50000"/>
              </a:spcBef>
              <a:buFontTx/>
              <a:buAutoNum type="arabicPeriod"/>
            </a:pPr>
            <a:r>
              <a:rPr lang="ru-RU" altLang="ru-RU" sz="3600" b="1" dirty="0" smtClean="0">
                <a:solidFill>
                  <a:srgbClr val="422100"/>
                </a:solidFill>
                <a:latin typeface="m_Bolid" pitchFamily="82" charset="-52"/>
              </a:rPr>
              <a:t>Причины возвышения Москвы</a:t>
            </a:r>
            <a:endParaRPr lang="ru-RU" altLang="ru-RU" sz="3600" b="1" dirty="0">
              <a:solidFill>
                <a:srgbClr val="422100"/>
              </a:solidFill>
              <a:latin typeface="m_Bolid" pitchFamily="82" charset="-5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227164" y="117918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Дата: </a:t>
            </a:r>
            <a:r>
              <a:rPr lang="ru-RU" sz="2800" b="1" dirty="0" err="1" smtClean="0"/>
              <a:t>дд</a:t>
            </a:r>
            <a:r>
              <a:rPr lang="ru-RU" sz="2800" b="1" dirty="0" smtClean="0"/>
              <a:t>/мм/гг.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фон4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1981200" y="304800"/>
            <a:ext cx="5410200" cy="36671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DDBA97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b="1">
                <a:solidFill>
                  <a:srgbClr val="4221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_AlbionicTitulBrk" pitchFamily="34" charset="-52"/>
              </a:rPr>
              <a:t>Этапы объединения русских земель</a:t>
            </a:r>
          </a:p>
        </p:txBody>
      </p:sp>
      <p:graphicFrame>
        <p:nvGraphicFramePr>
          <p:cNvPr id="10510" name="Group 270"/>
          <p:cNvGraphicFramePr>
            <a:graphicFrameLocks noGrp="1"/>
          </p:cNvGraphicFramePr>
          <p:nvPr/>
        </p:nvGraphicFramePr>
        <p:xfrm>
          <a:off x="152400" y="762000"/>
          <a:ext cx="8763000" cy="2499360"/>
        </p:xfrm>
        <a:graphic>
          <a:graphicData uri="http://schemas.openxmlformats.org/drawingml/2006/table">
            <a:tbl>
              <a:tblPr/>
              <a:tblGrid>
                <a:gridCol w="2921000"/>
                <a:gridCol w="2921000"/>
                <a:gridCol w="2921000"/>
              </a:tblGrid>
              <a:tr h="3317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anose="020B0604020202020204" pitchFamily="34" charset="0"/>
                        </a:rPr>
                        <a:t>1 этап</a:t>
                      </a:r>
                    </a:p>
                  </a:txBody>
                  <a:tcPr horzOverflow="overflow">
                    <a:lnL cap="flat">
                      <a:noFill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3366">
                            <a:alpha val="6000"/>
                          </a:srgbClr>
                        </a:gs>
                        <a:gs pos="50000">
                          <a:srgbClr val="EBD7B2"/>
                        </a:gs>
                        <a:gs pos="100000">
                          <a:srgbClr val="003366">
                            <a:alpha val="6000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anose="020B0604020202020204" pitchFamily="34" charset="0"/>
                        </a:rPr>
                        <a:t>2 этап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3366">
                            <a:alpha val="6000"/>
                          </a:srgbClr>
                        </a:gs>
                        <a:gs pos="50000">
                          <a:srgbClr val="EBD7B2"/>
                        </a:gs>
                        <a:gs pos="100000">
                          <a:srgbClr val="003366">
                            <a:alpha val="6000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anose="020B0604020202020204" pitchFamily="34" charset="0"/>
                        </a:rPr>
                        <a:t>3 этап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3366">
                            <a:alpha val="6000"/>
                          </a:srgbClr>
                        </a:gs>
                        <a:gs pos="50000">
                          <a:srgbClr val="EBD7B2"/>
                        </a:gs>
                        <a:gs pos="100000">
                          <a:srgbClr val="003366">
                            <a:alpha val="6000"/>
                          </a:srgbClr>
                        </a:gs>
                      </a:gsLst>
                      <a:lin ang="5400000" scaled="1"/>
                    </a:gradFill>
                  </a:tcPr>
                </a:tc>
              </a:tr>
              <a:tr h="3333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anose="020B0604020202020204" pitchFamily="34" charset="0"/>
                        </a:rPr>
                        <a:t>2 пол </a:t>
                      </a:r>
                      <a:r>
                        <a:rPr kumimoji="0" lang="en-US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anose="020B0604020202020204" pitchFamily="34" charset="0"/>
                        </a:rPr>
                        <a:t>XIII</a:t>
                      </a: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anose="020B0604020202020204" pitchFamily="34" charset="0"/>
                        </a:rPr>
                        <a:t> – нач. </a:t>
                      </a:r>
                      <a:r>
                        <a:rPr kumimoji="0" lang="en-US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anose="020B0604020202020204" pitchFamily="34" charset="0"/>
                        </a:rPr>
                        <a:t>XIV</a:t>
                      </a:r>
                      <a:endParaRPr kumimoji="0" lang="ru-RU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3366">
                            <a:alpha val="6000"/>
                          </a:srgbClr>
                        </a:gs>
                        <a:gs pos="50000">
                          <a:srgbClr val="EBD7B2"/>
                        </a:gs>
                        <a:gs pos="100000">
                          <a:srgbClr val="003366">
                            <a:alpha val="6000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anose="020B0604020202020204" pitchFamily="34" charset="0"/>
                        </a:rPr>
                        <a:t>2 пол </a:t>
                      </a:r>
                      <a:r>
                        <a:rPr kumimoji="0" lang="en-US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anose="020B0604020202020204" pitchFamily="34" charset="0"/>
                        </a:rPr>
                        <a:t>XIV – </a:t>
                      </a: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anose="020B0604020202020204" pitchFamily="34" charset="0"/>
                        </a:rPr>
                        <a:t>сер.</a:t>
                      </a:r>
                      <a:r>
                        <a:rPr kumimoji="0" lang="en-US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anose="020B0604020202020204" pitchFamily="34" charset="0"/>
                        </a:rPr>
                        <a:t>XV</a:t>
                      </a:r>
                      <a:endParaRPr kumimoji="0" lang="ru-RU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3366">
                            <a:alpha val="6000"/>
                          </a:srgbClr>
                        </a:gs>
                        <a:gs pos="50000">
                          <a:srgbClr val="EBD7B2"/>
                        </a:gs>
                        <a:gs pos="100000">
                          <a:srgbClr val="003366">
                            <a:alpha val="6000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anose="020B0604020202020204" pitchFamily="34" charset="0"/>
                        </a:rPr>
                        <a:t>сер </a:t>
                      </a:r>
                      <a:r>
                        <a:rPr kumimoji="0" lang="en-US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anose="020B0604020202020204" pitchFamily="34" charset="0"/>
                        </a:rPr>
                        <a:t>XV – </a:t>
                      </a: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anose="020B0604020202020204" pitchFamily="34" charset="0"/>
                        </a:rPr>
                        <a:t>сер.</a:t>
                      </a:r>
                      <a:r>
                        <a:rPr kumimoji="0" lang="en-US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anose="020B0604020202020204" pitchFamily="34" charset="0"/>
                        </a:rPr>
                        <a:t>XVI </a:t>
                      </a: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anose="020B0604020202020204" pitchFamily="34" charset="0"/>
                        </a:rPr>
                        <a:t>вв.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3366">
                            <a:alpha val="6000"/>
                          </a:srgbClr>
                        </a:gs>
                        <a:gs pos="50000">
                          <a:srgbClr val="EBD7B2"/>
                        </a:gs>
                        <a:gs pos="100000">
                          <a:srgbClr val="003366">
                            <a:alpha val="6000"/>
                          </a:srgbClr>
                        </a:gs>
                      </a:gsLst>
                      <a:lin ang="5400000" scaled="1"/>
                    </a:gradFill>
                  </a:tcPr>
                </a:tc>
              </a:tr>
              <a:tr h="228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22100"/>
                          </a:solidFill>
                          <a:effectLst/>
                          <a:latin typeface="Arial" panose="020B0604020202020204" pitchFamily="34" charset="0"/>
                        </a:rPr>
                        <a:t>Формирование крупных феодальных центров (Тверь, Москва, Рязань и др.). Возвышение Москвы. </a:t>
                      </a:r>
                    </a:p>
                  </a:txBody>
                  <a:tcPr horzOverflow="overflow">
                    <a:lnL cap="flat">
                      <a:noFill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3366">
                            <a:alpha val="6000"/>
                          </a:srgbClr>
                        </a:gs>
                        <a:gs pos="50000">
                          <a:srgbClr val="EBD7B2"/>
                        </a:gs>
                        <a:gs pos="100000">
                          <a:srgbClr val="003366">
                            <a:alpha val="6000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22100"/>
                          </a:solidFill>
                          <a:effectLst/>
                          <a:latin typeface="Arial" panose="020B0604020202020204" pitchFamily="34" charset="0"/>
                        </a:rPr>
                        <a:t>Объединение земель вокруг Москвы.</a:t>
                      </a: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22100"/>
                          </a:solidFill>
                          <a:effectLst/>
                          <a:latin typeface="Arial" panose="020B0604020202020204" pitchFamily="34" charset="0"/>
                        </a:rPr>
                        <a:t>Москва встаёт во главе борьбы против татаро-монгольского ига.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4221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3366">
                            <a:alpha val="6000"/>
                          </a:srgbClr>
                        </a:gs>
                        <a:gs pos="50000">
                          <a:srgbClr val="EBD7B2"/>
                        </a:gs>
                        <a:gs pos="100000">
                          <a:srgbClr val="003366">
                            <a:alpha val="6000"/>
                          </a:srgb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422100"/>
                          </a:solidFill>
                          <a:effectLst/>
                          <a:latin typeface="Arial" panose="020B0604020202020204" pitchFamily="34" charset="0"/>
                        </a:rPr>
                        <a:t>Ликвидация татаро-монгольского ига. Завершение объединения русских земель.</a:t>
                      </a: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003366">
                            <a:alpha val="6000"/>
                          </a:srgbClr>
                        </a:gs>
                        <a:gs pos="50000">
                          <a:srgbClr val="EBD7B2"/>
                        </a:gs>
                        <a:gs pos="100000">
                          <a:srgbClr val="003366">
                            <a:alpha val="6000"/>
                          </a:srgbClr>
                        </a:gs>
                      </a:gsLst>
                      <a:lin ang="5400000" scaled="1"/>
                    </a:gradFill>
                  </a:tcPr>
                </a:tc>
              </a:tr>
            </a:tbl>
          </a:graphicData>
        </a:graphic>
      </p:graphicFrame>
      <p:sp>
        <p:nvSpPr>
          <p:cNvPr id="10314" name="AutoShape 74"/>
          <p:cNvSpPr>
            <a:spLocks noChangeArrowheads="1"/>
          </p:cNvSpPr>
          <p:nvPr/>
        </p:nvSpPr>
        <p:spPr bwMode="auto">
          <a:xfrm rot="5400000">
            <a:off x="1104900" y="2476500"/>
            <a:ext cx="914400" cy="2667000"/>
          </a:xfrm>
          <a:prstGeom prst="homePlate">
            <a:avLst>
              <a:gd name="adj" fmla="val 25000"/>
            </a:avLst>
          </a:prstGeom>
          <a:gradFill rotWithShape="1">
            <a:gsLst>
              <a:gs pos="0">
                <a:schemeClr val="bg2">
                  <a:alpha val="38000"/>
                </a:schemeClr>
              </a:gs>
              <a:gs pos="100000">
                <a:srgbClr val="D7E5CD"/>
              </a:gs>
            </a:gsLst>
            <a:lin ang="0" scaled="1"/>
          </a:gra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pPr algn="ctr"/>
            <a:r>
              <a:rPr lang="ru-RU" altLang="ru-RU" b="1">
                <a:solidFill>
                  <a:srgbClr val="003300"/>
                </a:solidFill>
              </a:rPr>
              <a:t>Московское княжество </a:t>
            </a:r>
          </a:p>
          <a:p>
            <a:pPr algn="ctr"/>
            <a:r>
              <a:rPr lang="ru-RU" altLang="ru-RU" b="1">
                <a:solidFill>
                  <a:srgbClr val="003300"/>
                </a:solidFill>
              </a:rPr>
              <a:t>стало сильнейшим</a:t>
            </a:r>
          </a:p>
        </p:txBody>
      </p:sp>
      <p:sp>
        <p:nvSpPr>
          <p:cNvPr id="10315" name="AutoShape 75"/>
          <p:cNvSpPr>
            <a:spLocks noChangeArrowheads="1"/>
          </p:cNvSpPr>
          <p:nvPr/>
        </p:nvSpPr>
        <p:spPr bwMode="auto">
          <a:xfrm rot="5400000">
            <a:off x="3962400" y="2438400"/>
            <a:ext cx="990600" cy="2819400"/>
          </a:xfrm>
          <a:prstGeom prst="homePlate">
            <a:avLst>
              <a:gd name="adj" fmla="val 25000"/>
            </a:avLst>
          </a:prstGeom>
          <a:gradFill rotWithShape="1">
            <a:gsLst>
              <a:gs pos="0">
                <a:schemeClr val="bg2">
                  <a:alpha val="22000"/>
                </a:schemeClr>
              </a:gs>
              <a:gs pos="100000">
                <a:srgbClr val="D7E5CD"/>
              </a:gs>
            </a:gsLst>
            <a:lin ang="0" scaled="1"/>
          </a:gra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pPr algn="ctr"/>
            <a:r>
              <a:rPr lang="ru-RU" altLang="ru-RU" b="1">
                <a:solidFill>
                  <a:srgbClr val="003366"/>
                </a:solidFill>
              </a:rPr>
              <a:t>Москва превратилась </a:t>
            </a:r>
          </a:p>
          <a:p>
            <a:pPr algn="ctr"/>
            <a:r>
              <a:rPr lang="ru-RU" altLang="ru-RU" b="1">
                <a:solidFill>
                  <a:srgbClr val="003366"/>
                </a:solidFill>
              </a:rPr>
              <a:t>в бесспорный центр </a:t>
            </a:r>
          </a:p>
          <a:p>
            <a:pPr algn="ctr"/>
            <a:r>
              <a:rPr lang="ru-RU" altLang="ru-RU" b="1">
                <a:solidFill>
                  <a:srgbClr val="003366"/>
                </a:solidFill>
              </a:rPr>
              <a:t>объединения</a:t>
            </a:r>
          </a:p>
        </p:txBody>
      </p:sp>
      <p:sp>
        <p:nvSpPr>
          <p:cNvPr id="10316" name="AutoShape 76"/>
          <p:cNvSpPr>
            <a:spLocks noChangeArrowheads="1"/>
          </p:cNvSpPr>
          <p:nvPr/>
        </p:nvSpPr>
        <p:spPr bwMode="auto">
          <a:xfrm rot="5400000">
            <a:off x="7086600" y="2286000"/>
            <a:ext cx="990600" cy="3124200"/>
          </a:xfrm>
          <a:prstGeom prst="homePlate">
            <a:avLst>
              <a:gd name="adj" fmla="val 25000"/>
            </a:avLst>
          </a:prstGeom>
          <a:gradFill rotWithShape="1">
            <a:gsLst>
              <a:gs pos="0">
                <a:schemeClr val="bg2">
                  <a:alpha val="28000"/>
                </a:schemeClr>
              </a:gs>
              <a:gs pos="100000">
                <a:srgbClr val="D7E5CD"/>
              </a:gs>
            </a:gsLst>
            <a:lin ang="0" scaled="1"/>
          </a:gra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pPr algn="ctr"/>
            <a:r>
              <a:rPr lang="ru-RU" altLang="ru-RU" b="1">
                <a:solidFill>
                  <a:srgbClr val="990000"/>
                </a:solidFill>
              </a:rPr>
              <a:t>Начинает формироваться </a:t>
            </a:r>
          </a:p>
          <a:p>
            <a:pPr algn="ctr"/>
            <a:r>
              <a:rPr lang="ru-RU" altLang="ru-RU" b="1">
                <a:solidFill>
                  <a:srgbClr val="990000"/>
                </a:solidFill>
              </a:rPr>
              <a:t>новый государственный</a:t>
            </a:r>
          </a:p>
          <a:p>
            <a:pPr algn="ctr"/>
            <a:r>
              <a:rPr lang="ru-RU" altLang="ru-RU" b="1">
                <a:solidFill>
                  <a:srgbClr val="990000"/>
                </a:solidFill>
              </a:rPr>
              <a:t> механизм</a:t>
            </a:r>
          </a:p>
        </p:txBody>
      </p:sp>
      <p:sp>
        <p:nvSpPr>
          <p:cNvPr id="10391" name="Rectangle 151"/>
          <p:cNvSpPr>
            <a:spLocks noChangeArrowheads="1"/>
          </p:cNvSpPr>
          <p:nvPr/>
        </p:nvSpPr>
        <p:spPr bwMode="auto">
          <a:xfrm>
            <a:off x="0" y="5029200"/>
            <a:ext cx="9144000" cy="1524000"/>
          </a:xfrm>
          <a:prstGeom prst="rect">
            <a:avLst/>
          </a:prstGeom>
          <a:gradFill rotWithShape="1">
            <a:gsLst>
              <a:gs pos="0">
                <a:srgbClr val="003300">
                  <a:alpha val="32001"/>
                </a:srgbClr>
              </a:gs>
              <a:gs pos="50000">
                <a:srgbClr val="CC9966">
                  <a:alpha val="31000"/>
                </a:srgbClr>
              </a:gs>
              <a:gs pos="100000">
                <a:srgbClr val="003300">
                  <a:alpha val="32001"/>
                </a:srgbClr>
              </a:gs>
            </a:gsLst>
            <a:lin ang="5400000" scaled="1"/>
          </a:gra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10390" name="Picture 150" descr="Лента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5029200"/>
            <a:ext cx="9048750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439" name="Group 199"/>
          <p:cNvGraphicFramePr>
            <a:graphicFrameLocks noGrp="1"/>
          </p:cNvGraphicFramePr>
          <p:nvPr/>
        </p:nvGraphicFramePr>
        <p:xfrm>
          <a:off x="0" y="4648200"/>
          <a:ext cx="9144000" cy="396240"/>
        </p:xfrm>
        <a:graphic>
          <a:graphicData uri="http://schemas.openxmlformats.org/drawingml/2006/table">
            <a:tbl>
              <a:tblPr/>
              <a:tblGrid>
                <a:gridCol w="2286000"/>
                <a:gridCol w="2286000"/>
                <a:gridCol w="2286000"/>
                <a:gridCol w="2286000"/>
              </a:tblGrid>
              <a:tr h="304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panose="020B0604020202020204" pitchFamily="34" charset="0"/>
                        </a:rPr>
                        <a:t>XIII</a:t>
                      </a:r>
                      <a:endParaRPr kumimoji="0" lang="ru-RU" alt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panose="020B0604020202020204" pitchFamily="34" charset="0"/>
                        </a:rPr>
                        <a:t>XIV</a:t>
                      </a:r>
                      <a:endParaRPr kumimoji="0" lang="ru-RU" alt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panose="020B0604020202020204" pitchFamily="34" charset="0"/>
                        </a:rPr>
                        <a:t>XV</a:t>
                      </a:r>
                      <a:endParaRPr kumimoji="0" lang="ru-RU" alt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panose="020B0604020202020204" pitchFamily="34" charset="0"/>
                        </a:rPr>
                        <a:t>XVI</a:t>
                      </a:r>
                      <a:endParaRPr kumimoji="0" lang="ru-RU" alt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440" name="AutoShape 200"/>
          <p:cNvSpPr>
            <a:spLocks/>
          </p:cNvSpPr>
          <p:nvPr/>
        </p:nvSpPr>
        <p:spPr bwMode="auto">
          <a:xfrm rot="16200000">
            <a:off x="1752600" y="3505200"/>
            <a:ext cx="304800" cy="1981200"/>
          </a:xfrm>
          <a:prstGeom prst="rightBrace">
            <a:avLst>
              <a:gd name="adj1" fmla="val 54167"/>
              <a:gd name="adj2" fmla="val 50000"/>
            </a:avLst>
          </a:prstGeom>
          <a:noFill/>
          <a:ln w="28575">
            <a:solidFill>
              <a:srgbClr val="00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aphicFrame>
        <p:nvGraphicFramePr>
          <p:cNvPr id="10498" name="Group 258"/>
          <p:cNvGraphicFramePr>
            <a:graphicFrameLocks noGrp="1"/>
          </p:cNvGraphicFramePr>
          <p:nvPr/>
        </p:nvGraphicFramePr>
        <p:xfrm>
          <a:off x="0" y="4876800"/>
          <a:ext cx="9144000" cy="381000"/>
        </p:xfrm>
        <a:graphic>
          <a:graphicData uri="http://schemas.openxmlformats.org/drawingml/2006/table">
            <a:tbl>
              <a:tblPr/>
              <a:tblGrid>
                <a:gridCol w="2286000"/>
                <a:gridCol w="2286000"/>
                <a:gridCol w="2286000"/>
                <a:gridCol w="2286000"/>
              </a:tblGrid>
              <a:tr h="381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381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rgbClr val="99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499" name="AutoShape 259"/>
          <p:cNvSpPr>
            <a:spLocks/>
          </p:cNvSpPr>
          <p:nvPr/>
        </p:nvSpPr>
        <p:spPr bwMode="auto">
          <a:xfrm rot="16200000">
            <a:off x="4419600" y="3276600"/>
            <a:ext cx="228600" cy="2514600"/>
          </a:xfrm>
          <a:prstGeom prst="rightBrace">
            <a:avLst>
              <a:gd name="adj1" fmla="val 91667"/>
              <a:gd name="adj2" fmla="val 50000"/>
            </a:avLst>
          </a:prstGeom>
          <a:noFill/>
          <a:ln w="28575">
            <a:solidFill>
              <a:srgbClr val="0033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500" name="AutoShape 260"/>
          <p:cNvSpPr>
            <a:spLocks/>
          </p:cNvSpPr>
          <p:nvPr/>
        </p:nvSpPr>
        <p:spPr bwMode="auto">
          <a:xfrm rot="16200000">
            <a:off x="7010400" y="3276600"/>
            <a:ext cx="228600" cy="2514600"/>
          </a:xfrm>
          <a:prstGeom prst="rightBrace">
            <a:avLst>
              <a:gd name="adj1" fmla="val 91667"/>
              <a:gd name="adj2" fmla="val 50000"/>
            </a:avLst>
          </a:prstGeom>
          <a:noFill/>
          <a:ln w="28575">
            <a:solidFill>
              <a:srgbClr val="99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4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4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4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4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0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0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05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05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0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0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14" grpId="0" animBg="1"/>
      <p:bldP spid="10315" grpId="0" animBg="1"/>
      <p:bldP spid="10316" grpId="0" animBg="1"/>
      <p:bldP spid="10440" grpId="0" animBg="1"/>
      <p:bldP spid="10499" grpId="0" animBg="1"/>
      <p:bldP spid="1050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фон4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alpha val="67000"/>
            </a:srgbClr>
          </a:solidFill>
        </p:spPr>
      </p:pic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533400" y="457200"/>
            <a:ext cx="8153400" cy="5816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spcBef>
                <a:spcPct val="50000"/>
              </a:spcBef>
            </a:pPr>
            <a:r>
              <a:rPr lang="ru-RU" altLang="ru-RU" sz="3200" b="1" i="1" dirty="0" smtClean="0">
                <a:solidFill>
                  <a:srgbClr val="002448"/>
                </a:solidFill>
              </a:rPr>
              <a:t>Давайте вспомним!</a:t>
            </a:r>
          </a:p>
          <a:p>
            <a:pPr marL="0" indent="0">
              <a:spcBef>
                <a:spcPct val="50000"/>
              </a:spcBef>
            </a:pPr>
            <a:endParaRPr lang="ru-RU" altLang="ru-RU" sz="2000" b="1" dirty="0" smtClean="0">
              <a:solidFill>
                <a:srgbClr val="002448"/>
              </a:solidFill>
            </a:endParaRP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ru-RU" altLang="ru-RU" sz="2000" b="1" dirty="0" smtClean="0">
                <a:solidFill>
                  <a:srgbClr val="002448"/>
                </a:solidFill>
              </a:rPr>
              <a:t>Какие </a:t>
            </a:r>
            <a:r>
              <a:rPr lang="ru-RU" altLang="ru-RU" sz="2000" b="1" dirty="0">
                <a:solidFill>
                  <a:srgbClr val="002448"/>
                </a:solidFill>
              </a:rPr>
              <a:t>слои населения были заинтересованы в объединении русских земель?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ru-RU" altLang="ru-RU" sz="2000" b="1" dirty="0">
                <a:solidFill>
                  <a:srgbClr val="002448"/>
                </a:solidFill>
              </a:rPr>
              <a:t>Определите причины и предпосылки объединения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ru-RU" altLang="ru-RU" sz="2000" b="1" dirty="0">
                <a:solidFill>
                  <a:srgbClr val="002448"/>
                </a:solidFill>
              </a:rPr>
              <a:t>Охарактеризуйте политическую систему Северо-Восточной </a:t>
            </a:r>
            <a:r>
              <a:rPr lang="ru-RU" altLang="ru-RU" sz="2000" b="1" dirty="0" smtClean="0">
                <a:solidFill>
                  <a:srgbClr val="002448"/>
                </a:solidFill>
              </a:rPr>
              <a:t>Руси</a:t>
            </a:r>
            <a:endParaRPr lang="ru-RU" altLang="ru-RU" sz="2000" b="1" dirty="0">
              <a:solidFill>
                <a:srgbClr val="002448"/>
              </a:solidFill>
            </a:endParaRP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ru-RU" altLang="ru-RU" sz="2000" b="1" dirty="0">
                <a:solidFill>
                  <a:srgbClr val="002448"/>
                </a:solidFill>
              </a:rPr>
              <a:t>Почему князья стремились получить ярлык на Великое владимирское княжение?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ru-RU" altLang="ru-RU" sz="2000" b="1" dirty="0">
                <a:solidFill>
                  <a:srgbClr val="002448"/>
                </a:solidFill>
              </a:rPr>
              <a:t>В состав какого государства входило большинство русских княжеств к концу </a:t>
            </a:r>
            <a:r>
              <a:rPr lang="en-US" altLang="ru-RU" sz="2000" b="1" dirty="0">
                <a:solidFill>
                  <a:srgbClr val="002448"/>
                </a:solidFill>
              </a:rPr>
              <a:t>XIV – </a:t>
            </a:r>
            <a:r>
              <a:rPr lang="ru-RU" altLang="ru-RU" sz="2000" b="1" dirty="0">
                <a:solidFill>
                  <a:srgbClr val="002448"/>
                </a:solidFill>
              </a:rPr>
              <a:t>началу </a:t>
            </a:r>
            <a:r>
              <a:rPr lang="en-US" altLang="ru-RU" sz="2000" b="1" dirty="0">
                <a:solidFill>
                  <a:srgbClr val="002448"/>
                </a:solidFill>
              </a:rPr>
              <a:t>XV </a:t>
            </a:r>
            <a:r>
              <a:rPr lang="ru-RU" altLang="ru-RU" sz="2000" b="1" dirty="0">
                <a:solidFill>
                  <a:srgbClr val="002448"/>
                </a:solidFill>
              </a:rPr>
              <a:t>вв.? 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ru-RU" altLang="ru-RU" sz="2000" b="1" dirty="0">
                <a:solidFill>
                  <a:srgbClr val="002448"/>
                </a:solidFill>
              </a:rPr>
              <a:t>Когда начался процесс объединения русских земель Северо-Восточной Руси?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ru-RU" altLang="ru-RU" sz="2000" b="1" dirty="0">
                <a:solidFill>
                  <a:srgbClr val="002448"/>
                </a:solidFill>
              </a:rPr>
              <a:t>Почему именно Москва стала центром объединения?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2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2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2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2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2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2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2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фон4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762000" y="457200"/>
            <a:ext cx="7467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000" b="1" dirty="0">
                <a:solidFill>
                  <a:srgbClr val="002448"/>
                </a:solidFill>
              </a:rPr>
              <a:t>Отметьте </a:t>
            </a:r>
            <a:r>
              <a:rPr lang="ru-RU" altLang="ru-RU" sz="2000" b="1" dirty="0">
                <a:solidFill>
                  <a:srgbClr val="FF0000"/>
                </a:solidFill>
              </a:rPr>
              <a:t>красным</a:t>
            </a:r>
            <a:r>
              <a:rPr lang="ru-RU" altLang="ru-RU" sz="2000" b="1" dirty="0">
                <a:solidFill>
                  <a:srgbClr val="002448"/>
                </a:solidFill>
              </a:rPr>
              <a:t> цветом </a:t>
            </a:r>
            <a:r>
              <a:rPr lang="ru-RU" altLang="ru-RU" sz="2000" b="1" dirty="0">
                <a:solidFill>
                  <a:srgbClr val="FF0000"/>
                </a:solidFill>
              </a:rPr>
              <a:t>ПРИЧИНЫ</a:t>
            </a:r>
            <a:r>
              <a:rPr lang="ru-RU" altLang="ru-RU" sz="2000" b="1" dirty="0">
                <a:solidFill>
                  <a:srgbClr val="002448"/>
                </a:solidFill>
              </a:rPr>
              <a:t>, а </a:t>
            </a:r>
            <a:r>
              <a:rPr lang="ru-RU" altLang="ru-RU" sz="2000" b="1" dirty="0">
                <a:solidFill>
                  <a:srgbClr val="00B050"/>
                </a:solidFill>
              </a:rPr>
              <a:t>зеленым</a:t>
            </a:r>
            <a:r>
              <a:rPr lang="ru-RU" altLang="ru-RU" sz="2000" b="1" dirty="0">
                <a:solidFill>
                  <a:srgbClr val="002448"/>
                </a:solidFill>
              </a:rPr>
              <a:t> – </a:t>
            </a:r>
            <a:r>
              <a:rPr lang="ru-RU" altLang="ru-RU" sz="2000" b="1" dirty="0">
                <a:solidFill>
                  <a:srgbClr val="00B050"/>
                </a:solidFill>
              </a:rPr>
              <a:t>ПРЕДПОСЫЛКИ</a:t>
            </a:r>
            <a:r>
              <a:rPr lang="ru-RU" altLang="ru-RU" sz="2000" b="1" dirty="0">
                <a:solidFill>
                  <a:srgbClr val="002448"/>
                </a:solidFill>
              </a:rPr>
              <a:t>  объединения  русских  земель:</a:t>
            </a: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914400" y="1524000"/>
            <a:ext cx="8229600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AutoNum type="arabicPeriod"/>
            </a:pPr>
            <a:r>
              <a:rPr lang="ru-RU" altLang="ru-RU" sz="2400" b="1" dirty="0">
                <a:solidFill>
                  <a:srgbClr val="002448"/>
                </a:solidFill>
              </a:rPr>
              <a:t>Хозяйственное возрождение Северо-Восточной Руси. 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ru-RU" altLang="ru-RU" sz="2400" b="1" dirty="0">
                <a:solidFill>
                  <a:srgbClr val="002448"/>
                </a:solidFill>
              </a:rPr>
              <a:t>Восстановление торговых связей между княжествами.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ru-RU" altLang="ru-RU" sz="2400" b="1" dirty="0">
                <a:solidFill>
                  <a:srgbClr val="002448"/>
                </a:solidFill>
              </a:rPr>
              <a:t>Необходимость свержения ордынского владычества.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ru-RU" altLang="ru-RU" sz="2400" b="1" dirty="0">
                <a:solidFill>
                  <a:srgbClr val="002448"/>
                </a:solidFill>
              </a:rPr>
              <a:t>Сохранение единства церковной организации.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ru-RU" altLang="ru-RU" sz="2400" b="1" dirty="0">
                <a:solidFill>
                  <a:srgbClr val="002448"/>
                </a:solidFill>
              </a:rPr>
              <a:t>Единая вера, язык и культурные традиции.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фон4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1828800" y="861828"/>
            <a:ext cx="74676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4000" b="1" i="1" dirty="0" smtClean="0">
                <a:solidFill>
                  <a:srgbClr val="002448"/>
                </a:solidFill>
              </a:rPr>
              <a:t>Домашнее задание</a:t>
            </a:r>
            <a:endParaRPr lang="ru-RU" altLang="ru-RU" sz="4000" b="1" i="1" dirty="0">
              <a:solidFill>
                <a:srgbClr val="002448"/>
              </a:solidFill>
            </a:endParaRP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609600" y="2431541"/>
            <a:ext cx="8229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spcBef>
                <a:spcPct val="50000"/>
              </a:spcBef>
            </a:pPr>
            <a:endParaRPr lang="ru-RU" altLang="ru-RU" sz="2400" b="1" dirty="0">
              <a:solidFill>
                <a:srgbClr val="00244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986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фон4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75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443491" y="2367317"/>
            <a:ext cx="2024109" cy="1200329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400" b="1" i="1" dirty="0">
                <a:solidFill>
                  <a:schemeClr val="tx1"/>
                </a:solidFill>
              </a:rPr>
              <a:t>Восточные славяне в древности 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791200" y="4419600"/>
            <a:ext cx="2438400" cy="1200329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400" b="1" i="1" dirty="0">
                <a:solidFill>
                  <a:schemeClr val="tx1"/>
                </a:solidFill>
              </a:rPr>
              <a:t>Становление Московского государства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371600" y="1960014"/>
            <a:ext cx="2971800" cy="1200329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400" b="1" i="1" dirty="0">
                <a:solidFill>
                  <a:schemeClr val="tx1"/>
                </a:solidFill>
              </a:rPr>
              <a:t>Политическая раздробленность на Руси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80125" y="379690"/>
            <a:ext cx="7772400" cy="1077218"/>
          </a:xfrm>
          <a:prstGeom prst="rect">
            <a:avLst/>
          </a:prstGeom>
          <a:solidFill>
            <a:srgbClr val="AD220B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200" i="1" dirty="0" smtClean="0">
                <a:solidFill>
                  <a:schemeClr val="bg1"/>
                </a:solidFill>
              </a:rPr>
              <a:t>Определите последовательность событий</a:t>
            </a:r>
            <a:endParaRPr lang="ru-RU" sz="3200" i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60150" y="3924300"/>
            <a:ext cx="2592650" cy="830997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400" b="1" i="1" dirty="0">
                <a:solidFill>
                  <a:schemeClr val="tx1"/>
                </a:solidFill>
              </a:rPr>
              <a:t>Древнерусское государство </a:t>
            </a:r>
          </a:p>
        </p:txBody>
      </p:sp>
      <p:sp>
        <p:nvSpPr>
          <p:cNvPr id="3" name="Выгнутая влево стрелка 2"/>
          <p:cNvSpPr/>
          <p:nvPr/>
        </p:nvSpPr>
        <p:spPr>
          <a:xfrm rot="4340442" flipH="1">
            <a:off x="4126064" y="3012380"/>
            <a:ext cx="886836" cy="2828579"/>
          </a:xfrm>
          <a:prstGeom prst="curved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Выгнутая влево стрелка 17"/>
          <p:cNvSpPr/>
          <p:nvPr/>
        </p:nvSpPr>
        <p:spPr>
          <a:xfrm rot="12418779" flipH="1">
            <a:off x="580805" y="2567416"/>
            <a:ext cx="563809" cy="1498771"/>
          </a:xfrm>
          <a:prstGeom prst="curved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Выгнутая влево стрелка 18"/>
          <p:cNvSpPr/>
          <p:nvPr/>
        </p:nvSpPr>
        <p:spPr>
          <a:xfrm rot="18497022">
            <a:off x="4366215" y="2879042"/>
            <a:ext cx="600219" cy="2828579"/>
          </a:xfrm>
          <a:prstGeom prst="curved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740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8" grpId="0" animBg="1"/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фон4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6536" name="Group 1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6241825"/>
              </p:ext>
            </p:extLst>
          </p:nvPr>
        </p:nvGraphicFramePr>
        <p:xfrm>
          <a:off x="304800" y="2209800"/>
          <a:ext cx="7467600" cy="4357370"/>
        </p:xfrm>
        <a:graphic>
          <a:graphicData uri="http://schemas.openxmlformats.org/drawingml/2006/table">
            <a:tbl>
              <a:tblPr/>
              <a:tblGrid>
                <a:gridCol w="7467600"/>
              </a:tblGrid>
              <a:tr h="6127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448"/>
                          </a:solidFill>
                          <a:effectLst/>
                          <a:latin typeface="Arial" panose="020B0604020202020204" pitchFamily="34" charset="0"/>
                        </a:rPr>
                        <a:t>Быстрое развитие производительных сил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27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448"/>
                          </a:solidFill>
                          <a:effectLst/>
                          <a:latin typeface="Arial" panose="020B0604020202020204" pitchFamily="34" charset="0"/>
                        </a:rPr>
                        <a:t>Развитие товарно-денежных отношений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D3"/>
                    </a:solidFill>
                  </a:tcPr>
                </a:tc>
              </a:tr>
              <a:tr h="609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448"/>
                          </a:solidFill>
                          <a:effectLst/>
                          <a:latin typeface="Arial" panose="020B0604020202020204" pitchFamily="34" charset="0"/>
                        </a:rPr>
                        <a:t>Развитие внешней торговли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5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448"/>
                          </a:solidFill>
                          <a:effectLst/>
                          <a:latin typeface="Arial" panose="020B0604020202020204" pitchFamily="34" charset="0"/>
                        </a:rPr>
                        <a:t>Поддержка городов, отвоевавших в борьбе с феодалами самоуправление</a:t>
                      </a: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448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D3"/>
                    </a:solidFill>
                  </a:tcPr>
                </a:tc>
              </a:tr>
              <a:tr h="8763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448"/>
                          </a:solidFill>
                          <a:effectLst/>
                          <a:latin typeface="Arial" panose="020B0604020202020204" pitchFamily="34" charset="0"/>
                        </a:rPr>
                        <a:t>Заинтересованность большинства населения в сильной центральной власти.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68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448"/>
                          </a:solidFill>
                          <a:effectLst/>
                          <a:latin typeface="Arial" panose="020B0604020202020204" pitchFamily="34" charset="0"/>
                        </a:rPr>
                        <a:t>Потребность в обороне</a:t>
                      </a:r>
                      <a:r>
                        <a:rPr kumimoji="0" lang="ru-RU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448"/>
                          </a:solidFill>
                          <a:effectLst/>
                          <a:latin typeface="Arial" panose="020B0604020202020204" pitchFamily="34" charset="0"/>
                        </a:rPr>
                        <a:t>и войнах с завоевателями.</a:t>
                      </a:r>
                      <a:r>
                        <a:rPr kumimoji="0" lang="ru-RU" alt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D3"/>
                    </a:solidFill>
                  </a:tcPr>
                </a:tc>
              </a:tr>
            </a:tbl>
          </a:graphicData>
        </a:graphic>
      </p:graphicFrame>
      <p:sp>
        <p:nvSpPr>
          <p:cNvPr id="16470" name="Rectangle 86"/>
          <p:cNvSpPr>
            <a:spLocks noChangeArrowheads="1"/>
          </p:cNvSpPr>
          <p:nvPr/>
        </p:nvSpPr>
        <p:spPr bwMode="auto">
          <a:xfrm>
            <a:off x="1905000" y="381000"/>
            <a:ext cx="5334000" cy="13716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DDBA97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ru-RU" altLang="ru-RU" sz="2000" b="1" dirty="0">
                <a:solidFill>
                  <a:srgbClr val="00244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alahit" pitchFamily="2" charset="0"/>
              </a:rPr>
              <a:t>ПРИЧИНЫ И ПРЕДПОСЫЛКИ </a:t>
            </a:r>
          </a:p>
          <a:p>
            <a:pPr algn="ctr"/>
            <a:r>
              <a:rPr lang="ru-RU" altLang="ru-RU" sz="2000" b="1" dirty="0">
                <a:solidFill>
                  <a:srgbClr val="00244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alahit" pitchFamily="2" charset="0"/>
              </a:rPr>
              <a:t>ОБРАЗОВАНИЯ</a:t>
            </a:r>
            <a:endParaRPr lang="ru-RU" altLang="ru-RU" sz="2000" dirty="0">
              <a:solidFill>
                <a:srgbClr val="002448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Malahit" pitchFamily="2" charset="0"/>
            </a:endParaRPr>
          </a:p>
          <a:p>
            <a:pPr algn="ctr">
              <a:lnSpc>
                <a:spcPct val="110000"/>
              </a:lnSpc>
            </a:pPr>
            <a:r>
              <a:rPr lang="ru-RU" altLang="ru-RU" sz="2000" b="1" dirty="0">
                <a:solidFill>
                  <a:srgbClr val="00244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alahit" pitchFamily="2" charset="0"/>
              </a:rPr>
              <a:t>ЦЕНТРАЛИЗОВАННЫХ ГОСУДАРСТВ</a:t>
            </a:r>
          </a:p>
          <a:p>
            <a:pPr algn="ctr">
              <a:lnSpc>
                <a:spcPct val="110000"/>
              </a:lnSpc>
            </a:pPr>
            <a:r>
              <a:rPr lang="ru-RU" alt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alahit" pitchFamily="2" charset="0"/>
              </a:rPr>
              <a:t>В ЗАПАДНОЙ ЕВРОПЕ</a:t>
            </a:r>
          </a:p>
        </p:txBody>
      </p:sp>
      <p:pic>
        <p:nvPicPr>
          <p:cNvPr id="16474" name="Picture 90" descr="320px-Matsys_the_moneylend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381000"/>
            <a:ext cx="1752600" cy="1649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480" name="Picture 96" descr="станок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5875" y="2438400"/>
            <a:ext cx="1508125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478" name="Picture 94" descr="дом"/>
          <p:cNvPicPr>
            <a:picLocks noChangeAspect="1" noChangeArrowheads="1"/>
          </p:cNvPicPr>
          <p:nvPr/>
        </p:nvPicPr>
        <p:blipFill>
          <a:blip r:embed="rId5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000"/>
          <a:stretch>
            <a:fillRect/>
          </a:stretch>
        </p:blipFill>
        <p:spPr bwMode="auto">
          <a:xfrm>
            <a:off x="6858000" y="4953000"/>
            <a:ext cx="2286000" cy="1646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481" name="Picture 97" descr="корабль2"/>
          <p:cNvPicPr>
            <a:picLocks noChangeAspect="1" noChangeArrowheads="1"/>
          </p:cNvPicPr>
          <p:nvPr/>
        </p:nvPicPr>
        <p:blipFill>
          <a:blip r:embed="rId6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59" t="10786" r="17404" b="31685"/>
          <a:stretch>
            <a:fillRect/>
          </a:stretch>
        </p:blipFill>
        <p:spPr bwMode="auto">
          <a:xfrm>
            <a:off x="381000" y="228600"/>
            <a:ext cx="165735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5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фон4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864300">
                  <a:alpha val="17000"/>
                </a:srgbClr>
              </a:gs>
              <a:gs pos="100000">
                <a:srgbClr val="2F4222">
                  <a:alpha val="6000"/>
                </a:srgbClr>
              </a:gs>
            </a:gsLst>
            <a:lin ang="0" scaled="1"/>
          </a:gradFill>
        </p:spPr>
      </p:pic>
      <p:graphicFrame>
        <p:nvGraphicFramePr>
          <p:cNvPr id="18565" name="Group 1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0258121"/>
              </p:ext>
            </p:extLst>
          </p:nvPr>
        </p:nvGraphicFramePr>
        <p:xfrm>
          <a:off x="0" y="457200"/>
          <a:ext cx="9144000" cy="3886201"/>
        </p:xfrm>
        <a:graphic>
          <a:graphicData uri="http://schemas.openxmlformats.org/drawingml/2006/table">
            <a:tbl>
              <a:tblPr/>
              <a:tblGrid>
                <a:gridCol w="2878138"/>
                <a:gridCol w="2960687"/>
                <a:gridCol w="3305175"/>
              </a:tblGrid>
              <a:tr h="533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panose="020B0604020202020204" pitchFamily="34" charset="0"/>
                        </a:rPr>
                        <a:t>Западная Европа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anose="020B0604020202020204" pitchFamily="34" charset="0"/>
                        </a:rPr>
                        <a:t>Русь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2000">
                <a:tc>
                  <a:txBody>
                    <a:bodyPr/>
                    <a:lstStyle>
                      <a:lvl1pPr marL="92075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920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Кому принадлежит</a:t>
                      </a:r>
                    </a:p>
                    <a:p>
                      <a:pPr marL="920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верховная власть в стране?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52513">
                <a:tc>
                  <a:txBody>
                    <a:bodyPr/>
                    <a:lstStyle>
                      <a:lvl1pPr marL="92075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920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Какова причина политической раздробленности?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33488">
                <a:tc>
                  <a:txBody>
                    <a:bodyPr/>
                    <a:lstStyle>
                      <a:lvl1pPr marL="92075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920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Что необходимо для  объединения страны?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556" name="Text Box 124"/>
          <p:cNvSpPr txBox="1">
            <a:spLocks noChangeArrowheads="1"/>
          </p:cNvSpPr>
          <p:nvPr/>
        </p:nvSpPr>
        <p:spPr bwMode="auto">
          <a:xfrm>
            <a:off x="381000" y="4648200"/>
            <a:ext cx="8763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000" b="1" dirty="0" smtClean="0"/>
              <a:t>Какие </a:t>
            </a:r>
            <a:r>
              <a:rPr lang="ru-RU" altLang="ru-RU" sz="2000" b="1" dirty="0"/>
              <a:t>выводы можно сделать из сравнения?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200400" y="1219200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ru-RU" altLang="ru-RU" sz="2800" b="1" dirty="0">
                <a:solidFill>
                  <a:srgbClr val="003366"/>
                </a:solidFill>
              </a:rPr>
              <a:t>Королю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819400" y="2133600"/>
            <a:ext cx="3048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ru-RU" altLang="ru-RU" sz="2800" b="1" dirty="0">
                <a:solidFill>
                  <a:srgbClr val="003366"/>
                </a:solidFill>
              </a:rPr>
              <a:t>Захват власти феодалами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088602" y="3172251"/>
            <a:ext cx="25427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ct val="20000"/>
              </a:spcBef>
            </a:pPr>
            <a:r>
              <a:rPr lang="ru-RU" altLang="ru-RU" sz="2000" b="1" dirty="0">
                <a:solidFill>
                  <a:srgbClr val="003300"/>
                </a:solidFill>
              </a:rPr>
              <a:t>Решить, кто станет «</a:t>
            </a:r>
            <a:r>
              <a:rPr lang="ru-RU" altLang="ru-RU" sz="2000" b="1" dirty="0" err="1">
                <a:solidFill>
                  <a:srgbClr val="003300"/>
                </a:solidFill>
              </a:rPr>
              <a:t>единодержцем</a:t>
            </a:r>
            <a:r>
              <a:rPr lang="ru-RU" altLang="ru-RU" sz="2000" b="1" dirty="0">
                <a:solidFill>
                  <a:srgbClr val="003300"/>
                </a:solidFill>
              </a:rPr>
              <a:t>»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048837" y="2165617"/>
            <a:ext cx="25527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ru-RU" altLang="ru-RU" sz="2000" b="1" dirty="0">
                <a:solidFill>
                  <a:srgbClr val="003300"/>
                </a:solidFill>
              </a:rPr>
              <a:t>Раздел власти между князьями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791200" y="1133812"/>
            <a:ext cx="32003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ru-RU" altLang="ru-RU" sz="2000" b="1" dirty="0">
                <a:solidFill>
                  <a:srgbClr val="003300"/>
                </a:solidFill>
              </a:rPr>
              <a:t>Княжеской династии Рюриковичей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726739" y="3197423"/>
            <a:ext cx="33095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ru-RU" altLang="ru-RU" sz="2400" b="1" dirty="0">
                <a:solidFill>
                  <a:srgbClr val="003366"/>
                </a:solidFill>
              </a:rPr>
              <a:t>Обуздание власти феодалов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5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85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56" grpId="0"/>
      <p:bldP spid="2" grpId="0"/>
      <p:bldP spid="29" grpId="0"/>
      <p:bldP spid="30" grpId="0"/>
      <p:bldP spid="31" grpId="0"/>
      <p:bldP spid="32" grpId="0"/>
      <p:bldP spid="3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фон4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662066" y="294397"/>
            <a:ext cx="7620000" cy="874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ru-RU" altLang="ru-RU" sz="3600" b="1" dirty="0">
                <a:solidFill>
                  <a:srgbClr val="001D3A"/>
                </a:solidFill>
                <a:latin typeface="m_Bolid" pitchFamily="82" charset="-52"/>
              </a:rPr>
              <a:t>Причины заинтересованности групп русского общества в появлении единого государства</a:t>
            </a: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1676400" y="1676400"/>
            <a:ext cx="175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400">
                <a:solidFill>
                  <a:srgbClr val="003366"/>
                </a:solidFill>
                <a:latin typeface="Malahit" pitchFamily="2" charset="0"/>
              </a:rPr>
              <a:t>Крестьяне</a:t>
            </a: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1447800" y="2895600"/>
            <a:ext cx="2209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400">
                <a:solidFill>
                  <a:srgbClr val="006600"/>
                </a:solidFill>
                <a:latin typeface="Malahit" pitchFamily="2" charset="0"/>
              </a:rPr>
              <a:t>Ремесленники</a:t>
            </a:r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1828800" y="4114800"/>
            <a:ext cx="121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400">
                <a:solidFill>
                  <a:srgbClr val="FF0000"/>
                </a:solidFill>
                <a:latin typeface="Malahit" pitchFamily="2" charset="0"/>
              </a:rPr>
              <a:t>Купцы</a:t>
            </a:r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1828800" y="5410200"/>
            <a:ext cx="152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400">
                <a:latin typeface="Malahit" pitchFamily="2" charset="0"/>
              </a:rPr>
              <a:t>Бояре </a:t>
            </a:r>
          </a:p>
        </p:txBody>
      </p:sp>
      <p:pic>
        <p:nvPicPr>
          <p:cNvPr id="5133" name="Picture 13" descr="Удельный князь и бояре"/>
          <p:cNvPicPr>
            <a:picLocks noChangeAspect="1" noChangeArrowheads="1"/>
          </p:cNvPicPr>
          <p:nvPr/>
        </p:nvPicPr>
        <p:blipFill>
          <a:blip r:embed="rId3" cstate="print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00" t="2000" r="28000" b="999"/>
          <a:stretch>
            <a:fillRect/>
          </a:stretch>
        </p:blipFill>
        <p:spPr bwMode="auto">
          <a:xfrm>
            <a:off x="609600" y="5105400"/>
            <a:ext cx="10160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бор крест шапки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00" t="22571" r="42000" b="19144"/>
          <a:stretch>
            <a:fillRect/>
          </a:stretch>
        </p:blipFill>
        <p:spPr bwMode="auto">
          <a:xfrm>
            <a:off x="762000" y="3733800"/>
            <a:ext cx="5842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5" name="Picture 15" descr="Крестьяне с дубинками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19200"/>
            <a:ext cx="10287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7" name="Picture 17" descr="ремесленники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438400"/>
            <a:ext cx="857250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городские жители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334"/>
          <a:stretch>
            <a:fillRect/>
          </a:stretch>
        </p:blipFill>
        <p:spPr bwMode="auto">
          <a:xfrm>
            <a:off x="381000" y="3810000"/>
            <a:ext cx="70485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39" name="Text Box 19"/>
          <p:cNvSpPr txBox="1">
            <a:spLocks noChangeArrowheads="1"/>
          </p:cNvSpPr>
          <p:nvPr/>
        </p:nvSpPr>
        <p:spPr bwMode="auto">
          <a:xfrm>
            <a:off x="3505200" y="2133600"/>
            <a:ext cx="5410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000" b="1" dirty="0">
                <a:solidFill>
                  <a:srgbClr val="001D3A"/>
                </a:solidFill>
              </a:rPr>
              <a:t>Бесконечные усобицы подрывали хозяйство городов и сел</a:t>
            </a:r>
          </a:p>
        </p:txBody>
      </p:sp>
      <p:sp>
        <p:nvSpPr>
          <p:cNvPr id="5140" name="Text Box 20"/>
          <p:cNvSpPr txBox="1">
            <a:spLocks noChangeArrowheads="1"/>
          </p:cNvSpPr>
          <p:nvPr/>
        </p:nvSpPr>
        <p:spPr bwMode="auto">
          <a:xfrm>
            <a:off x="3495213" y="4419600"/>
            <a:ext cx="54102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000" b="1" dirty="0">
                <a:solidFill>
                  <a:srgbClr val="001D3A"/>
                </a:solidFill>
              </a:rPr>
              <a:t>При переезде из одного княжества в другое необходимо было платить многочисленные пошлины</a:t>
            </a:r>
          </a:p>
        </p:txBody>
      </p:sp>
      <p:sp>
        <p:nvSpPr>
          <p:cNvPr id="5141" name="Text Box 21"/>
          <p:cNvSpPr txBox="1">
            <a:spLocks noChangeArrowheads="1"/>
          </p:cNvSpPr>
          <p:nvPr/>
        </p:nvSpPr>
        <p:spPr bwMode="auto">
          <a:xfrm>
            <a:off x="3522771" y="3641016"/>
            <a:ext cx="5638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000" b="1" dirty="0">
                <a:solidFill>
                  <a:srgbClr val="001D3A"/>
                </a:solidFill>
              </a:rPr>
              <a:t>В княжествах существовали </a:t>
            </a:r>
            <a:r>
              <a:rPr lang="ru-RU" altLang="ru-RU" sz="2000" b="1" dirty="0" smtClean="0">
                <a:solidFill>
                  <a:srgbClr val="001D3A"/>
                </a:solidFill>
              </a:rPr>
              <a:t>разные </a:t>
            </a:r>
            <a:r>
              <a:rPr lang="ru-RU" altLang="ru-RU" sz="2000" b="1" dirty="0">
                <a:solidFill>
                  <a:srgbClr val="001D3A"/>
                </a:solidFill>
              </a:rPr>
              <a:t>деньги, меры весов и длины</a:t>
            </a:r>
          </a:p>
        </p:txBody>
      </p:sp>
      <p:sp>
        <p:nvSpPr>
          <p:cNvPr id="5142" name="Text Box 22"/>
          <p:cNvSpPr txBox="1">
            <a:spLocks noChangeArrowheads="1"/>
          </p:cNvSpPr>
          <p:nvPr/>
        </p:nvSpPr>
        <p:spPr bwMode="auto">
          <a:xfrm>
            <a:off x="3517099" y="2847181"/>
            <a:ext cx="4572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000" b="1" dirty="0">
                <a:solidFill>
                  <a:srgbClr val="001D3A"/>
                </a:solidFill>
              </a:rPr>
              <a:t>Существовали постоянная угроза ордынских набегов</a:t>
            </a:r>
          </a:p>
        </p:txBody>
      </p:sp>
      <p:sp>
        <p:nvSpPr>
          <p:cNvPr id="5143" name="Text Box 23"/>
          <p:cNvSpPr txBox="1">
            <a:spLocks noChangeArrowheads="1"/>
          </p:cNvSpPr>
          <p:nvPr/>
        </p:nvSpPr>
        <p:spPr bwMode="auto">
          <a:xfrm>
            <a:off x="3484116" y="1364973"/>
            <a:ext cx="5486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000" b="1" dirty="0">
                <a:solidFill>
                  <a:srgbClr val="001D3A"/>
                </a:solidFill>
              </a:rPr>
              <a:t>Необходимость платить ордынский выкуп</a:t>
            </a:r>
          </a:p>
        </p:txBody>
      </p:sp>
      <p:sp>
        <p:nvSpPr>
          <p:cNvPr id="5144" name="Rectangle 24"/>
          <p:cNvSpPr>
            <a:spLocks noChangeArrowheads="1"/>
          </p:cNvSpPr>
          <p:nvPr/>
        </p:nvSpPr>
        <p:spPr bwMode="auto">
          <a:xfrm>
            <a:off x="3429000" y="1371600"/>
            <a:ext cx="76200" cy="4953000"/>
          </a:xfrm>
          <a:prstGeom prst="rect">
            <a:avLst/>
          </a:prstGeom>
          <a:gradFill rotWithShape="1">
            <a:gsLst>
              <a:gs pos="0">
                <a:srgbClr val="864300">
                  <a:alpha val="39999"/>
                </a:srgbClr>
              </a:gs>
              <a:gs pos="50000">
                <a:srgbClr val="2F4222">
                  <a:alpha val="39999"/>
                </a:srgbClr>
              </a:gs>
              <a:gs pos="100000">
                <a:srgbClr val="864300">
                  <a:alpha val="39999"/>
                </a:srgb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4" name="Text Box 18"/>
          <p:cNvSpPr txBox="1">
            <a:spLocks noChangeArrowheads="1"/>
          </p:cNvSpPr>
          <p:nvPr/>
        </p:nvSpPr>
        <p:spPr bwMode="auto">
          <a:xfrm>
            <a:off x="3556000" y="5616267"/>
            <a:ext cx="4800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000" b="1" dirty="0">
                <a:solidFill>
                  <a:srgbClr val="001D3A"/>
                </a:solidFill>
              </a:rPr>
              <a:t>Существовал запрет на покупку земли в соседних княжествах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фон4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864300">
                  <a:alpha val="17000"/>
                </a:srgbClr>
              </a:gs>
              <a:gs pos="100000">
                <a:srgbClr val="2F4222">
                  <a:alpha val="6000"/>
                </a:srgbClr>
              </a:gs>
            </a:gsLst>
            <a:lin ang="0" scaled="1"/>
          </a:gradFill>
        </p:spPr>
      </p:pic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1181100" y="365548"/>
            <a:ext cx="6781800" cy="876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ru-RU" altLang="ru-RU" sz="4800" b="1" dirty="0">
                <a:solidFill>
                  <a:srgbClr val="001D3A"/>
                </a:solidFill>
                <a:latin typeface="m_Bolid" pitchFamily="82" charset="-52"/>
              </a:rPr>
              <a:t>Предпосылки  и причины объединения русских земель</a:t>
            </a:r>
          </a:p>
        </p:txBody>
      </p:sp>
      <p:sp>
        <p:nvSpPr>
          <p:cNvPr id="8196" name="Oval 4"/>
          <p:cNvSpPr>
            <a:spLocks noChangeArrowheads="1"/>
          </p:cNvSpPr>
          <p:nvPr/>
        </p:nvSpPr>
        <p:spPr bwMode="auto">
          <a:xfrm>
            <a:off x="838200" y="1371600"/>
            <a:ext cx="3200400" cy="990600"/>
          </a:xfrm>
          <a:prstGeom prst="ellipse">
            <a:avLst/>
          </a:prstGeom>
          <a:gradFill rotWithShape="1">
            <a:gsLst>
              <a:gs pos="0">
                <a:srgbClr val="336600">
                  <a:alpha val="28000"/>
                </a:srgbClr>
              </a:gs>
              <a:gs pos="50000">
                <a:srgbClr val="864300">
                  <a:alpha val="35001"/>
                </a:srgbClr>
              </a:gs>
              <a:gs pos="100000">
                <a:srgbClr val="336600">
                  <a:alpha val="28000"/>
                </a:srgbClr>
              </a:gs>
            </a:gsLst>
            <a:lin ang="5400000" scaled="1"/>
          </a:gradFill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sz="2800">
                <a:solidFill>
                  <a:srgbClr val="2F4222"/>
                </a:solidFill>
                <a:latin typeface="a_AlbionicTitulBrk" pitchFamily="34" charset="-52"/>
              </a:rPr>
              <a:t>предпосылки</a:t>
            </a:r>
          </a:p>
        </p:txBody>
      </p:sp>
      <p:sp>
        <p:nvSpPr>
          <p:cNvPr id="8197" name="Oval 5"/>
          <p:cNvSpPr>
            <a:spLocks noChangeArrowheads="1"/>
          </p:cNvSpPr>
          <p:nvPr/>
        </p:nvSpPr>
        <p:spPr bwMode="auto">
          <a:xfrm>
            <a:off x="5334000" y="1371600"/>
            <a:ext cx="3200400" cy="990600"/>
          </a:xfrm>
          <a:prstGeom prst="ellipse">
            <a:avLst/>
          </a:prstGeom>
          <a:gradFill rotWithShape="1">
            <a:gsLst>
              <a:gs pos="0">
                <a:srgbClr val="336600">
                  <a:alpha val="28000"/>
                </a:srgbClr>
              </a:gs>
              <a:gs pos="50000">
                <a:srgbClr val="864300">
                  <a:alpha val="35001"/>
                </a:srgbClr>
              </a:gs>
              <a:gs pos="100000">
                <a:srgbClr val="336600">
                  <a:alpha val="28000"/>
                </a:srgbClr>
              </a:gs>
            </a:gsLst>
            <a:lin ang="5400000" scaled="1"/>
          </a:gradFill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sz="2800">
                <a:solidFill>
                  <a:srgbClr val="E23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_AlbionicTitulBrk" pitchFamily="34" charset="-52"/>
              </a:rPr>
              <a:t>П р и ч и н ы</a:t>
            </a:r>
          </a:p>
        </p:txBody>
      </p:sp>
      <p:sp>
        <p:nvSpPr>
          <p:cNvPr id="8198" name="AutoShape 6"/>
          <p:cNvSpPr>
            <a:spLocks noChangeArrowheads="1"/>
          </p:cNvSpPr>
          <p:nvPr/>
        </p:nvSpPr>
        <p:spPr bwMode="auto">
          <a:xfrm rot="5400000">
            <a:off x="1866900" y="1409700"/>
            <a:ext cx="914400" cy="3276600"/>
          </a:xfrm>
          <a:prstGeom prst="homePlate">
            <a:avLst>
              <a:gd name="adj" fmla="val 25000"/>
            </a:avLst>
          </a:prstGeom>
          <a:gradFill rotWithShape="1">
            <a:gsLst>
              <a:gs pos="0">
                <a:srgbClr val="2F4222">
                  <a:alpha val="17000"/>
                </a:srgbClr>
              </a:gs>
              <a:gs pos="50000">
                <a:srgbClr val="864300">
                  <a:alpha val="36000"/>
                </a:srgbClr>
              </a:gs>
              <a:gs pos="100000">
                <a:srgbClr val="2F4222">
                  <a:alpha val="17000"/>
                </a:srgbClr>
              </a:gs>
            </a:gsLst>
            <a:lin ang="5400000" scaled="1"/>
          </a:gra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pPr algn="ctr"/>
            <a:r>
              <a:rPr lang="ru-RU" altLang="ru-RU" sz="2400" b="1">
                <a:solidFill>
                  <a:srgbClr val="2F4222"/>
                </a:solidFill>
              </a:rPr>
              <a:t>предварительные</a:t>
            </a:r>
          </a:p>
          <a:p>
            <a:pPr algn="ctr"/>
            <a:r>
              <a:rPr lang="ru-RU" altLang="ru-RU" sz="2400" b="1">
                <a:solidFill>
                  <a:srgbClr val="2F4222"/>
                </a:solidFill>
              </a:rPr>
              <a:t>условия</a:t>
            </a:r>
          </a:p>
        </p:txBody>
      </p:sp>
      <p:sp>
        <p:nvSpPr>
          <p:cNvPr id="8199" name="AutoShape 7"/>
          <p:cNvSpPr>
            <a:spLocks noChangeArrowheads="1"/>
          </p:cNvSpPr>
          <p:nvPr/>
        </p:nvSpPr>
        <p:spPr bwMode="auto">
          <a:xfrm rot="5400000">
            <a:off x="6400800" y="1371600"/>
            <a:ext cx="1219200" cy="3505200"/>
          </a:xfrm>
          <a:prstGeom prst="homePlate">
            <a:avLst>
              <a:gd name="adj" fmla="val 25000"/>
            </a:avLst>
          </a:prstGeom>
          <a:gradFill rotWithShape="1">
            <a:gsLst>
              <a:gs pos="0">
                <a:srgbClr val="2F4222">
                  <a:alpha val="17000"/>
                </a:srgbClr>
              </a:gs>
              <a:gs pos="50000">
                <a:srgbClr val="864300">
                  <a:alpha val="36000"/>
                </a:srgbClr>
              </a:gs>
              <a:gs pos="100000">
                <a:srgbClr val="2F4222">
                  <a:alpha val="17000"/>
                </a:srgbClr>
              </a:gs>
            </a:gsLst>
            <a:lin ang="5400000" scaled="1"/>
          </a:gra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pPr algn="ctr"/>
            <a:endParaRPr lang="ru-RU" altLang="ru-RU" b="1">
              <a:solidFill>
                <a:srgbClr val="001D3A"/>
              </a:solidFill>
            </a:endParaRPr>
          </a:p>
          <a:p>
            <a:pPr algn="ctr"/>
            <a:r>
              <a:rPr lang="ru-RU" altLang="ru-RU" sz="2400" b="1">
                <a:solidFill>
                  <a:srgbClr val="E23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Почему?</a:t>
            </a:r>
          </a:p>
          <a:p>
            <a:pPr algn="ctr"/>
            <a:r>
              <a:rPr lang="ru-RU" altLang="ru-RU" sz="2400" b="1">
                <a:solidFill>
                  <a:srgbClr val="E23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Для чего?</a:t>
            </a:r>
          </a:p>
          <a:p>
            <a:pPr algn="ctr"/>
            <a:endParaRPr lang="ru-RU" altLang="ru-RU" b="1">
              <a:solidFill>
                <a:srgbClr val="001D3A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200" name="AutoShape 8"/>
          <p:cNvSpPr>
            <a:spLocks noChangeArrowheads="1"/>
          </p:cNvSpPr>
          <p:nvPr/>
        </p:nvSpPr>
        <p:spPr bwMode="auto">
          <a:xfrm>
            <a:off x="533400" y="3810000"/>
            <a:ext cx="5437188" cy="2270125"/>
          </a:xfrm>
          <a:prstGeom prst="flowChartDelay">
            <a:avLst/>
          </a:prstGeom>
          <a:gradFill rotWithShape="1">
            <a:gsLst>
              <a:gs pos="0">
                <a:srgbClr val="2F4222">
                  <a:alpha val="23000"/>
                </a:srgbClr>
              </a:gs>
              <a:gs pos="100000">
                <a:srgbClr val="864300">
                  <a:alpha val="31000"/>
                </a:srgbClr>
              </a:gs>
            </a:gsLst>
            <a:lin ang="0" scaled="1"/>
          </a:gra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lnSpc>
                <a:spcPct val="140000"/>
              </a:lnSpc>
              <a:buFontTx/>
              <a:buChar char="•"/>
            </a:pPr>
            <a:r>
              <a:rPr lang="ru-RU" altLang="ru-RU" sz="2400" i="1">
                <a:solidFill>
                  <a:srgbClr val="2F4222"/>
                </a:solidFill>
              </a:rPr>
              <a:t> </a:t>
            </a:r>
            <a:r>
              <a:rPr lang="ru-RU" altLang="ru-RU" sz="2400" i="1"/>
              <a:t> </a:t>
            </a:r>
            <a:r>
              <a:rPr lang="ru-RU" altLang="ru-RU" sz="2400" b="1" i="1">
                <a:solidFill>
                  <a:srgbClr val="2F4222"/>
                </a:solidFill>
              </a:rPr>
              <a:t>Социально-экономические</a:t>
            </a:r>
            <a:r>
              <a:rPr lang="ru-RU" altLang="ru-RU" sz="2400" b="1">
                <a:solidFill>
                  <a:srgbClr val="2F4222"/>
                </a:solidFill>
              </a:rPr>
              <a:t> </a:t>
            </a:r>
          </a:p>
          <a:p>
            <a:pPr>
              <a:lnSpc>
                <a:spcPct val="140000"/>
              </a:lnSpc>
              <a:buFontTx/>
              <a:buChar char="•"/>
            </a:pPr>
            <a:r>
              <a:rPr lang="ru-RU" altLang="ru-RU" sz="2400" b="1" i="1">
                <a:solidFill>
                  <a:srgbClr val="2F4222"/>
                </a:solidFill>
              </a:rPr>
              <a:t>  Политические</a:t>
            </a:r>
            <a:r>
              <a:rPr lang="ru-RU" altLang="ru-RU" sz="2400" b="1">
                <a:solidFill>
                  <a:srgbClr val="2F4222"/>
                </a:solidFill>
              </a:rPr>
              <a:t> </a:t>
            </a:r>
          </a:p>
          <a:p>
            <a:pPr>
              <a:lnSpc>
                <a:spcPct val="140000"/>
              </a:lnSpc>
              <a:buFontTx/>
              <a:buChar char="•"/>
            </a:pPr>
            <a:r>
              <a:rPr lang="ru-RU" altLang="ru-RU" sz="2400" b="1" i="1">
                <a:solidFill>
                  <a:srgbClr val="2F4222"/>
                </a:solidFill>
              </a:rPr>
              <a:t>  Культурно-исторические</a:t>
            </a:r>
            <a:r>
              <a:rPr lang="ru-RU" altLang="ru-RU" sz="2400" b="1">
                <a:solidFill>
                  <a:srgbClr val="2F4222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фон4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157162" y="4451350"/>
            <a:ext cx="2319338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2800" dirty="0">
                <a:solidFill>
                  <a:srgbClr val="FF0000"/>
                </a:solidFill>
                <a:latin typeface="Malahit" pitchFamily="2" charset="0"/>
              </a:rPr>
              <a:t>Культурно-</a:t>
            </a:r>
          </a:p>
          <a:p>
            <a:r>
              <a:rPr lang="ru-RU" altLang="ru-RU" sz="2800" dirty="0">
                <a:solidFill>
                  <a:srgbClr val="FF0000"/>
                </a:solidFill>
                <a:latin typeface="Malahit" pitchFamily="2" charset="0"/>
              </a:rPr>
              <a:t>исторические</a:t>
            </a:r>
          </a:p>
        </p:txBody>
      </p:sp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1177595" y="4971"/>
            <a:ext cx="709360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4000" b="1" dirty="0">
                <a:solidFill>
                  <a:srgbClr val="422100"/>
                </a:solidFill>
                <a:latin typeface="m_Bolid" pitchFamily="82" charset="-52"/>
              </a:rPr>
              <a:t>Предпосылки объединения русских земель</a:t>
            </a:r>
            <a:r>
              <a:rPr lang="ru-RU" altLang="ru-RU" sz="3600" b="1" dirty="0">
                <a:solidFill>
                  <a:srgbClr val="422100"/>
                </a:solidFill>
                <a:latin typeface="m_Bolid" pitchFamily="82" charset="-52"/>
              </a:rPr>
              <a:t> </a:t>
            </a:r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4724400" y="2743200"/>
            <a:ext cx="44196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000" b="1">
                <a:solidFill>
                  <a:srgbClr val="3A1D00"/>
                </a:solidFill>
              </a:rPr>
              <a:t>Распространение трехпольной системы земледелия, оживление ремесла и торговли.</a:t>
            </a:r>
            <a:r>
              <a:rPr lang="ru-RU" altLang="ru-RU" b="1">
                <a:solidFill>
                  <a:srgbClr val="3A1D00"/>
                </a:solidFill>
              </a:rPr>
              <a:t> </a:t>
            </a:r>
          </a:p>
        </p:txBody>
      </p:sp>
      <p:sp>
        <p:nvSpPr>
          <p:cNvPr id="9226" name="Rectangle 10"/>
          <p:cNvSpPr>
            <a:spLocks noChangeArrowheads="1"/>
          </p:cNvSpPr>
          <p:nvPr/>
        </p:nvSpPr>
        <p:spPr bwMode="auto">
          <a:xfrm>
            <a:off x="4724400" y="3810000"/>
            <a:ext cx="3810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ru-RU" sz="2000" b="1" dirty="0">
                <a:solidFill>
                  <a:srgbClr val="3A1D00"/>
                </a:solidFill>
              </a:rPr>
              <a:t>Рост населения в деревнях, развитие </a:t>
            </a:r>
            <a:r>
              <a:rPr lang="ru-RU" altLang="ru-RU" sz="2000" b="1" dirty="0" smtClean="0">
                <a:solidFill>
                  <a:srgbClr val="3A1D00"/>
                </a:solidFill>
              </a:rPr>
              <a:t>промыслов</a:t>
            </a:r>
            <a:r>
              <a:rPr lang="ru-RU" altLang="ru-RU" sz="2000" b="1" dirty="0">
                <a:solidFill>
                  <a:srgbClr val="3A1D00"/>
                </a:solidFill>
              </a:rPr>
              <a:t>.</a:t>
            </a:r>
          </a:p>
        </p:txBody>
      </p:sp>
      <p:sp>
        <p:nvSpPr>
          <p:cNvPr id="9227" name="Rectangle 11"/>
          <p:cNvSpPr>
            <a:spLocks noChangeArrowheads="1"/>
          </p:cNvSpPr>
          <p:nvPr/>
        </p:nvSpPr>
        <p:spPr bwMode="auto">
          <a:xfrm>
            <a:off x="4724400" y="5441950"/>
            <a:ext cx="44196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ru-RU" altLang="ru-RU" sz="2000" b="1" dirty="0">
                <a:solidFill>
                  <a:srgbClr val="3A1D00"/>
                </a:solidFill>
              </a:rPr>
              <a:t>Рост боярского сословия и вотчинного землевладения в землях Северо-Восточной Руси.</a:t>
            </a:r>
            <a:r>
              <a:rPr lang="ru-RU" altLang="ru-RU" sz="2000" dirty="0"/>
              <a:t> </a:t>
            </a:r>
          </a:p>
        </p:txBody>
      </p:sp>
      <p:sp>
        <p:nvSpPr>
          <p:cNvPr id="9228" name="Rectangle 12"/>
          <p:cNvSpPr>
            <a:spLocks noChangeArrowheads="1"/>
          </p:cNvSpPr>
          <p:nvPr/>
        </p:nvSpPr>
        <p:spPr bwMode="auto">
          <a:xfrm rot="5400000">
            <a:off x="4610100" y="-2628900"/>
            <a:ext cx="76200" cy="6705600"/>
          </a:xfrm>
          <a:prstGeom prst="rect">
            <a:avLst/>
          </a:prstGeom>
          <a:gradFill rotWithShape="1">
            <a:gsLst>
              <a:gs pos="0">
                <a:srgbClr val="864300">
                  <a:alpha val="39999"/>
                </a:srgbClr>
              </a:gs>
              <a:gs pos="50000">
                <a:srgbClr val="2F4222">
                  <a:alpha val="39999"/>
                </a:srgbClr>
              </a:gs>
              <a:gs pos="100000">
                <a:srgbClr val="864300">
                  <a:alpha val="39999"/>
                </a:srgb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9229" name="Rectangle 13"/>
          <p:cNvSpPr>
            <a:spLocks noChangeArrowheads="1"/>
          </p:cNvSpPr>
          <p:nvPr/>
        </p:nvSpPr>
        <p:spPr bwMode="auto">
          <a:xfrm>
            <a:off x="4724400" y="4600644"/>
            <a:ext cx="44196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ru-RU" altLang="ru-RU" sz="2000" b="1" dirty="0">
                <a:solidFill>
                  <a:srgbClr val="3A1D00"/>
                </a:solidFill>
              </a:rPr>
              <a:t>Поддержка церковью </a:t>
            </a:r>
            <a:r>
              <a:rPr lang="ru-RU" altLang="ru-RU" sz="2000" b="1" dirty="0" smtClean="0">
                <a:solidFill>
                  <a:srgbClr val="3A1D00"/>
                </a:solidFill>
              </a:rPr>
              <a:t>объединения </a:t>
            </a:r>
            <a:endParaRPr lang="ru-RU" altLang="ru-RU" sz="2000" b="1" dirty="0">
              <a:solidFill>
                <a:srgbClr val="3A1D00"/>
              </a:solidFill>
            </a:endParaRPr>
          </a:p>
        </p:txBody>
      </p:sp>
      <p:sp>
        <p:nvSpPr>
          <p:cNvPr id="9230" name="Text Box 14"/>
          <p:cNvSpPr txBox="1">
            <a:spLocks noChangeArrowheads="1"/>
          </p:cNvSpPr>
          <p:nvPr/>
        </p:nvSpPr>
        <p:spPr bwMode="auto">
          <a:xfrm>
            <a:off x="4724400" y="838200"/>
            <a:ext cx="42672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000" b="1" dirty="0">
                <a:solidFill>
                  <a:srgbClr val="3A1D00"/>
                </a:solidFill>
              </a:rPr>
              <a:t>Стремление к освобождению </a:t>
            </a:r>
            <a:r>
              <a:rPr lang="ru-RU" altLang="ru-RU" sz="2000" b="1" dirty="0" smtClean="0">
                <a:solidFill>
                  <a:srgbClr val="3A1D00"/>
                </a:solidFill>
              </a:rPr>
              <a:t>от власти Орды</a:t>
            </a:r>
            <a:r>
              <a:rPr lang="ru-RU" altLang="ru-RU" b="1" dirty="0" smtClean="0">
                <a:solidFill>
                  <a:srgbClr val="3A1D00"/>
                </a:solidFill>
              </a:rPr>
              <a:t> </a:t>
            </a:r>
            <a:endParaRPr lang="ru-RU" altLang="ru-RU" b="1" dirty="0">
              <a:solidFill>
                <a:srgbClr val="3A1D00"/>
              </a:solidFill>
            </a:endParaRPr>
          </a:p>
        </p:txBody>
      </p:sp>
      <p:sp>
        <p:nvSpPr>
          <p:cNvPr id="9231" name="Text Box 15"/>
          <p:cNvSpPr txBox="1">
            <a:spLocks noChangeArrowheads="1"/>
          </p:cNvSpPr>
          <p:nvPr/>
        </p:nvSpPr>
        <p:spPr bwMode="auto">
          <a:xfrm>
            <a:off x="4724400" y="1676400"/>
            <a:ext cx="41910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000" b="1" dirty="0">
                <a:solidFill>
                  <a:srgbClr val="3A1D00"/>
                </a:solidFill>
              </a:rPr>
              <a:t>Сохранение общего языка, </a:t>
            </a:r>
            <a:r>
              <a:rPr lang="ru-RU" altLang="ru-RU" sz="2000" b="1" dirty="0" smtClean="0">
                <a:solidFill>
                  <a:srgbClr val="3A1D00"/>
                </a:solidFill>
              </a:rPr>
              <a:t>норм</a:t>
            </a:r>
            <a:r>
              <a:rPr lang="ru-RU" altLang="ru-RU" sz="2000" b="1" dirty="0">
                <a:solidFill>
                  <a:srgbClr val="3A1D00"/>
                </a:solidFill>
              </a:rPr>
              <a:t>, </a:t>
            </a:r>
            <a:r>
              <a:rPr lang="ru-RU" altLang="ru-RU" sz="2000" b="1" dirty="0" smtClean="0">
                <a:solidFill>
                  <a:srgbClr val="3A1D00"/>
                </a:solidFill>
              </a:rPr>
              <a:t>веры</a:t>
            </a:r>
            <a:r>
              <a:rPr lang="ru-RU" altLang="ru-RU" sz="2000" b="1" dirty="0">
                <a:solidFill>
                  <a:srgbClr val="3A1D00"/>
                </a:solidFill>
              </a:rPr>
              <a:t>, культурных традиций.</a:t>
            </a:r>
          </a:p>
        </p:txBody>
      </p:sp>
      <p:sp>
        <p:nvSpPr>
          <p:cNvPr id="9232" name="Line 16"/>
          <p:cNvSpPr>
            <a:spLocks noChangeShapeType="1"/>
          </p:cNvSpPr>
          <p:nvPr/>
        </p:nvSpPr>
        <p:spPr bwMode="auto">
          <a:xfrm flipV="1">
            <a:off x="2590800" y="2209800"/>
            <a:ext cx="1905000" cy="2590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33" name="Line 17"/>
          <p:cNvSpPr>
            <a:spLocks noChangeShapeType="1"/>
          </p:cNvSpPr>
          <p:nvPr/>
        </p:nvSpPr>
        <p:spPr bwMode="auto">
          <a:xfrm flipV="1">
            <a:off x="2743200" y="1371600"/>
            <a:ext cx="1905000" cy="1752600"/>
          </a:xfrm>
          <a:prstGeom prst="line">
            <a:avLst/>
          </a:prstGeom>
          <a:noFill/>
          <a:ln w="38100">
            <a:solidFill>
              <a:srgbClr val="001D3A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34" name="Line 18"/>
          <p:cNvSpPr>
            <a:spLocks noChangeShapeType="1"/>
          </p:cNvSpPr>
          <p:nvPr/>
        </p:nvSpPr>
        <p:spPr bwMode="auto">
          <a:xfrm>
            <a:off x="2743200" y="3124200"/>
            <a:ext cx="1828800" cy="1905000"/>
          </a:xfrm>
          <a:prstGeom prst="line">
            <a:avLst/>
          </a:prstGeom>
          <a:noFill/>
          <a:ln w="28575">
            <a:solidFill>
              <a:srgbClr val="001D3A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35" name="Line 19"/>
          <p:cNvSpPr>
            <a:spLocks noChangeShapeType="1"/>
          </p:cNvSpPr>
          <p:nvPr/>
        </p:nvSpPr>
        <p:spPr bwMode="auto">
          <a:xfrm>
            <a:off x="2667000" y="1600200"/>
            <a:ext cx="1981200" cy="1524000"/>
          </a:xfrm>
          <a:prstGeom prst="line">
            <a:avLst/>
          </a:prstGeom>
          <a:noFill/>
          <a:ln w="28575">
            <a:solidFill>
              <a:srgbClr val="2F422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36" name="Line 20"/>
          <p:cNvSpPr>
            <a:spLocks noChangeShapeType="1"/>
          </p:cNvSpPr>
          <p:nvPr/>
        </p:nvSpPr>
        <p:spPr bwMode="auto">
          <a:xfrm>
            <a:off x="2667000" y="1600200"/>
            <a:ext cx="1981200" cy="4495800"/>
          </a:xfrm>
          <a:prstGeom prst="line">
            <a:avLst/>
          </a:prstGeom>
          <a:noFill/>
          <a:ln w="28575">
            <a:solidFill>
              <a:srgbClr val="2F422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37" name="Line 21"/>
          <p:cNvSpPr>
            <a:spLocks noChangeShapeType="1"/>
          </p:cNvSpPr>
          <p:nvPr/>
        </p:nvSpPr>
        <p:spPr bwMode="auto">
          <a:xfrm>
            <a:off x="2667000" y="1600200"/>
            <a:ext cx="1981200" cy="2438400"/>
          </a:xfrm>
          <a:prstGeom prst="line">
            <a:avLst/>
          </a:prstGeom>
          <a:noFill/>
          <a:ln w="28575">
            <a:solidFill>
              <a:srgbClr val="2F422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9238" name="Picture 22" descr="фон4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67" t="12222" r="47498"/>
          <a:stretch>
            <a:fillRect/>
          </a:stretch>
        </p:blipFill>
        <p:spPr bwMode="auto">
          <a:xfrm>
            <a:off x="2514600" y="838200"/>
            <a:ext cx="2133600" cy="60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228600" y="2895600"/>
            <a:ext cx="2590800" cy="79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ru-RU" sz="2800">
                <a:solidFill>
                  <a:srgbClr val="001D3A"/>
                </a:solidFill>
                <a:latin typeface="Malahit" pitchFamily="2" charset="0"/>
              </a:rPr>
              <a:t>Политические </a:t>
            </a:r>
          </a:p>
          <a:p>
            <a:r>
              <a:rPr lang="ru-RU" altLang="ru-RU" b="1" i="1">
                <a:solidFill>
                  <a:srgbClr val="001D3A"/>
                </a:solidFill>
              </a:rPr>
              <a:t>  </a:t>
            </a: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228600" y="1371600"/>
            <a:ext cx="2589213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2800">
                <a:solidFill>
                  <a:srgbClr val="2F4222"/>
                </a:solidFill>
                <a:latin typeface="Malahit" pitchFamily="2" charset="0"/>
              </a:rPr>
              <a:t>Социально-</a:t>
            </a:r>
          </a:p>
          <a:p>
            <a:r>
              <a:rPr lang="ru-RU" altLang="ru-RU" sz="2800">
                <a:solidFill>
                  <a:srgbClr val="2F4222"/>
                </a:solidFill>
                <a:latin typeface="Malahit" pitchFamily="2" charset="0"/>
              </a:rPr>
              <a:t>экономические</a:t>
            </a:r>
            <a:r>
              <a:rPr lang="ru-RU" altLang="ru-RU" sz="2400">
                <a:latin typeface="Malahit" pitchFamily="2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фон4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7" name="AutoShape 3"/>
          <p:cNvSpPr>
            <a:spLocks noChangeArrowheads="1"/>
          </p:cNvSpPr>
          <p:nvPr/>
        </p:nvSpPr>
        <p:spPr bwMode="auto">
          <a:xfrm>
            <a:off x="2209800" y="1143000"/>
            <a:ext cx="3276600" cy="9144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5C2E00">
                  <a:alpha val="23000"/>
                </a:srgbClr>
              </a:gs>
              <a:gs pos="100000">
                <a:srgbClr val="001D3A">
                  <a:alpha val="22000"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60000"/>
              </a:lnSpc>
            </a:pPr>
            <a:r>
              <a:rPr lang="ru-RU" altLang="ru-RU" sz="2800" dirty="0">
                <a:solidFill>
                  <a:srgbClr val="001D3A"/>
                </a:solidFill>
                <a:latin typeface="Globus" pitchFamily="2" charset="0"/>
              </a:rPr>
              <a:t> Великий князь </a:t>
            </a:r>
          </a:p>
          <a:p>
            <a:pPr algn="ctr">
              <a:lnSpc>
                <a:spcPct val="60000"/>
              </a:lnSpc>
            </a:pPr>
            <a:r>
              <a:rPr lang="ru-RU" altLang="ru-RU" sz="2800" dirty="0">
                <a:solidFill>
                  <a:srgbClr val="001D3A"/>
                </a:solidFill>
                <a:latin typeface="Globus" pitchFamily="2" charset="0"/>
              </a:rPr>
              <a:t>владимирский</a:t>
            </a:r>
            <a:r>
              <a:rPr lang="ru-RU" altLang="ru-RU" sz="2800" b="1" dirty="0">
                <a:solidFill>
                  <a:schemeClr val="tx2"/>
                </a:solidFill>
                <a:latin typeface="Globus" pitchFamily="2" charset="0"/>
              </a:rPr>
              <a:t> </a:t>
            </a:r>
          </a:p>
        </p:txBody>
      </p:sp>
      <p:pic>
        <p:nvPicPr>
          <p:cNvPr id="6151" name="Picture 7" descr="великий князь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33" t="14000" r="41333" b="30000"/>
          <a:stretch>
            <a:fillRect/>
          </a:stretch>
        </p:blipFill>
        <p:spPr bwMode="auto">
          <a:xfrm>
            <a:off x="3505200" y="1828800"/>
            <a:ext cx="985838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3" name="AutoShape 9"/>
          <p:cNvSpPr>
            <a:spLocks noChangeArrowheads="1"/>
          </p:cNvSpPr>
          <p:nvPr/>
        </p:nvSpPr>
        <p:spPr bwMode="auto">
          <a:xfrm rot="20903796" flipH="1">
            <a:off x="4953000" y="1295400"/>
            <a:ext cx="2746375" cy="485775"/>
          </a:xfrm>
          <a:prstGeom prst="homePlate">
            <a:avLst>
              <a:gd name="adj" fmla="val 141340"/>
            </a:avLst>
          </a:prstGeom>
          <a:gradFill rotWithShape="1">
            <a:gsLst>
              <a:gs pos="0">
                <a:srgbClr val="4B9600">
                  <a:alpha val="46001"/>
                </a:srgbClr>
              </a:gs>
              <a:gs pos="100000">
                <a:srgbClr val="4D4D4D">
                  <a:alpha val="45000"/>
                </a:srgbClr>
              </a:gs>
            </a:gsLst>
            <a:lin ang="0" scaled="1"/>
          </a:gra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sz="2800" b="1" dirty="0">
                <a:solidFill>
                  <a:srgbClr val="FF0000"/>
                </a:solidFill>
                <a:latin typeface="Arbat" pitchFamily="2" charset="0"/>
              </a:rPr>
              <a:t>ярлык</a:t>
            </a:r>
          </a:p>
        </p:txBody>
      </p:sp>
      <p:sp>
        <p:nvSpPr>
          <p:cNvPr id="6155" name="AutoShape 11"/>
          <p:cNvSpPr>
            <a:spLocks noChangeArrowheads="1"/>
          </p:cNvSpPr>
          <p:nvPr/>
        </p:nvSpPr>
        <p:spPr bwMode="auto">
          <a:xfrm rot="12198723">
            <a:off x="2133600" y="2743200"/>
            <a:ext cx="976313" cy="485775"/>
          </a:xfrm>
          <a:prstGeom prst="rightArrow">
            <a:avLst>
              <a:gd name="adj1" fmla="val 50000"/>
              <a:gd name="adj2" fmla="val 50245"/>
            </a:avLst>
          </a:prstGeom>
          <a:gradFill rotWithShape="1">
            <a:gsLst>
              <a:gs pos="0">
                <a:schemeClr val="bg2">
                  <a:alpha val="44000"/>
                </a:schemeClr>
              </a:gs>
              <a:gs pos="50000">
                <a:srgbClr val="001D3A">
                  <a:alpha val="28000"/>
                </a:srgbClr>
              </a:gs>
              <a:gs pos="100000">
                <a:schemeClr val="bg2">
                  <a:alpha val="44000"/>
                </a:schemeClr>
              </a:gs>
            </a:gsLst>
            <a:lin ang="5400000" scaled="1"/>
          </a:gradFill>
          <a:ln w="9525">
            <a:solidFill>
              <a:srgbClr val="001D3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156" name="AutoShape 12"/>
          <p:cNvSpPr>
            <a:spLocks noChangeArrowheads="1"/>
          </p:cNvSpPr>
          <p:nvPr/>
        </p:nvSpPr>
        <p:spPr bwMode="auto">
          <a:xfrm rot="7410728">
            <a:off x="2955131" y="4283869"/>
            <a:ext cx="976313" cy="485775"/>
          </a:xfrm>
          <a:prstGeom prst="rightArrow">
            <a:avLst>
              <a:gd name="adj1" fmla="val 50000"/>
              <a:gd name="adj2" fmla="val 50245"/>
            </a:avLst>
          </a:prstGeom>
          <a:gradFill rotWithShape="1">
            <a:gsLst>
              <a:gs pos="0">
                <a:schemeClr val="bg2">
                  <a:alpha val="44000"/>
                </a:schemeClr>
              </a:gs>
              <a:gs pos="50000">
                <a:srgbClr val="001D3A">
                  <a:alpha val="28000"/>
                </a:srgbClr>
              </a:gs>
              <a:gs pos="100000">
                <a:schemeClr val="bg2">
                  <a:alpha val="44000"/>
                </a:schemeClr>
              </a:gs>
            </a:gsLst>
            <a:lin ang="5400000" scaled="1"/>
          </a:gradFill>
          <a:ln w="9525">
            <a:solidFill>
              <a:srgbClr val="001D3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157" name="AutoShape 13"/>
          <p:cNvSpPr>
            <a:spLocks noChangeArrowheads="1"/>
          </p:cNvSpPr>
          <p:nvPr/>
        </p:nvSpPr>
        <p:spPr bwMode="auto">
          <a:xfrm rot="9070538">
            <a:off x="2362200" y="3581400"/>
            <a:ext cx="976313" cy="485775"/>
          </a:xfrm>
          <a:prstGeom prst="rightArrow">
            <a:avLst>
              <a:gd name="adj1" fmla="val 50000"/>
              <a:gd name="adj2" fmla="val 50245"/>
            </a:avLst>
          </a:prstGeom>
          <a:gradFill rotWithShape="1">
            <a:gsLst>
              <a:gs pos="0">
                <a:schemeClr val="bg2">
                  <a:alpha val="44000"/>
                </a:schemeClr>
              </a:gs>
              <a:gs pos="50000">
                <a:srgbClr val="001D3A">
                  <a:alpha val="28000"/>
                </a:srgbClr>
              </a:gs>
              <a:gs pos="100000">
                <a:schemeClr val="bg2">
                  <a:alpha val="44000"/>
                </a:schemeClr>
              </a:gs>
            </a:gsLst>
            <a:lin ang="5400000" scaled="1"/>
          </a:gradFill>
          <a:ln w="9525">
            <a:solidFill>
              <a:srgbClr val="001D3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158" name="AutoShape 14"/>
          <p:cNvSpPr>
            <a:spLocks noChangeArrowheads="1"/>
          </p:cNvSpPr>
          <p:nvPr/>
        </p:nvSpPr>
        <p:spPr bwMode="auto">
          <a:xfrm rot="3383038">
            <a:off x="4250531" y="4207669"/>
            <a:ext cx="976313" cy="485775"/>
          </a:xfrm>
          <a:prstGeom prst="rightArrow">
            <a:avLst>
              <a:gd name="adj1" fmla="val 50000"/>
              <a:gd name="adj2" fmla="val 50245"/>
            </a:avLst>
          </a:prstGeom>
          <a:gradFill rotWithShape="1">
            <a:gsLst>
              <a:gs pos="0">
                <a:schemeClr val="bg2">
                  <a:alpha val="44000"/>
                </a:schemeClr>
              </a:gs>
              <a:gs pos="50000">
                <a:srgbClr val="001D3A">
                  <a:alpha val="28000"/>
                </a:srgbClr>
              </a:gs>
              <a:gs pos="100000">
                <a:schemeClr val="bg2">
                  <a:alpha val="44000"/>
                </a:schemeClr>
              </a:gs>
            </a:gsLst>
            <a:lin ang="5400000" scaled="1"/>
          </a:gradFill>
          <a:ln w="9525">
            <a:solidFill>
              <a:srgbClr val="001D3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159" name="AutoShape 15"/>
          <p:cNvSpPr>
            <a:spLocks noChangeArrowheads="1"/>
          </p:cNvSpPr>
          <p:nvPr/>
        </p:nvSpPr>
        <p:spPr bwMode="auto">
          <a:xfrm rot="1132637">
            <a:off x="4724400" y="3429000"/>
            <a:ext cx="976313" cy="485775"/>
          </a:xfrm>
          <a:prstGeom prst="rightArrow">
            <a:avLst>
              <a:gd name="adj1" fmla="val 50000"/>
              <a:gd name="adj2" fmla="val 50245"/>
            </a:avLst>
          </a:prstGeom>
          <a:gradFill rotWithShape="1">
            <a:gsLst>
              <a:gs pos="0">
                <a:schemeClr val="bg2">
                  <a:alpha val="44000"/>
                </a:schemeClr>
              </a:gs>
              <a:gs pos="50000">
                <a:srgbClr val="001D3A">
                  <a:alpha val="28000"/>
                </a:srgbClr>
              </a:gs>
              <a:gs pos="100000">
                <a:schemeClr val="bg2">
                  <a:alpha val="44000"/>
                </a:schemeClr>
              </a:gs>
            </a:gsLst>
            <a:lin ang="5400000" scaled="1"/>
          </a:gradFill>
          <a:ln w="9525">
            <a:solidFill>
              <a:srgbClr val="001D3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160" name="AutoShape 16"/>
          <p:cNvSpPr>
            <a:spLocks noChangeArrowheads="1"/>
          </p:cNvSpPr>
          <p:nvPr/>
        </p:nvSpPr>
        <p:spPr bwMode="auto">
          <a:xfrm>
            <a:off x="304800" y="2590800"/>
            <a:ext cx="1752600" cy="914400"/>
          </a:xfrm>
          <a:prstGeom prst="foldedCorner">
            <a:avLst>
              <a:gd name="adj" fmla="val 12500"/>
            </a:avLst>
          </a:prstGeom>
          <a:gradFill rotWithShape="1">
            <a:gsLst>
              <a:gs pos="0">
                <a:schemeClr val="bg2">
                  <a:alpha val="39999"/>
                </a:schemeClr>
              </a:gs>
              <a:gs pos="50000">
                <a:srgbClr val="EDCBB1">
                  <a:alpha val="67000"/>
                </a:srgbClr>
              </a:gs>
              <a:gs pos="100000">
                <a:schemeClr val="bg2">
                  <a:alpha val="39999"/>
                </a:schemeClr>
              </a:gs>
            </a:gsLst>
            <a:lin ang="5400000" scaled="1"/>
          </a:gradFill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sz="2000" b="1">
                <a:solidFill>
                  <a:srgbClr val="001D3A"/>
                </a:solidFill>
              </a:rPr>
              <a:t>Владение</a:t>
            </a:r>
          </a:p>
          <a:p>
            <a:pPr algn="ctr"/>
            <a:r>
              <a:rPr lang="ru-RU" altLang="ru-RU" sz="2000" b="1">
                <a:solidFill>
                  <a:srgbClr val="001D3A"/>
                </a:solidFill>
              </a:rPr>
              <a:t> доменом</a:t>
            </a:r>
          </a:p>
        </p:txBody>
      </p:sp>
      <p:sp>
        <p:nvSpPr>
          <p:cNvPr id="6161" name="AutoShape 17"/>
          <p:cNvSpPr>
            <a:spLocks noChangeArrowheads="1"/>
          </p:cNvSpPr>
          <p:nvPr/>
        </p:nvSpPr>
        <p:spPr bwMode="auto">
          <a:xfrm>
            <a:off x="2286000" y="5181600"/>
            <a:ext cx="1752600" cy="990600"/>
          </a:xfrm>
          <a:prstGeom prst="foldedCorner">
            <a:avLst>
              <a:gd name="adj" fmla="val 12500"/>
            </a:avLst>
          </a:prstGeom>
          <a:gradFill rotWithShape="1">
            <a:gsLst>
              <a:gs pos="0">
                <a:schemeClr val="bg2">
                  <a:alpha val="39999"/>
                </a:schemeClr>
              </a:gs>
              <a:gs pos="50000">
                <a:srgbClr val="EDCBB1">
                  <a:alpha val="67000"/>
                </a:srgbClr>
              </a:gs>
              <a:gs pos="100000">
                <a:schemeClr val="bg2">
                  <a:alpha val="39999"/>
                </a:schemeClr>
              </a:gs>
            </a:gsLst>
            <a:lin ang="5400000" scaled="1"/>
          </a:gradFill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sz="2000" b="1">
                <a:solidFill>
                  <a:srgbClr val="001D3A"/>
                </a:solidFill>
              </a:rPr>
              <a:t>Судья в </a:t>
            </a:r>
          </a:p>
          <a:p>
            <a:pPr algn="ctr"/>
            <a:r>
              <a:rPr lang="ru-RU" altLang="ru-RU" sz="2000" b="1">
                <a:solidFill>
                  <a:srgbClr val="001D3A"/>
                </a:solidFill>
              </a:rPr>
              <a:t>княжеских </a:t>
            </a:r>
          </a:p>
          <a:p>
            <a:pPr algn="ctr"/>
            <a:r>
              <a:rPr lang="ru-RU" altLang="ru-RU" sz="2000" b="1">
                <a:solidFill>
                  <a:srgbClr val="001D3A"/>
                </a:solidFill>
              </a:rPr>
              <a:t>спорах</a:t>
            </a:r>
          </a:p>
        </p:txBody>
      </p:sp>
      <p:sp>
        <p:nvSpPr>
          <p:cNvPr id="6162" name="AutoShape 18"/>
          <p:cNvSpPr>
            <a:spLocks noChangeArrowheads="1"/>
          </p:cNvSpPr>
          <p:nvPr/>
        </p:nvSpPr>
        <p:spPr bwMode="auto">
          <a:xfrm>
            <a:off x="533400" y="3962400"/>
            <a:ext cx="1752600" cy="914400"/>
          </a:xfrm>
          <a:prstGeom prst="foldedCorner">
            <a:avLst>
              <a:gd name="adj" fmla="val 12500"/>
            </a:avLst>
          </a:prstGeom>
          <a:gradFill rotWithShape="1">
            <a:gsLst>
              <a:gs pos="0">
                <a:schemeClr val="bg2">
                  <a:alpha val="39999"/>
                </a:schemeClr>
              </a:gs>
              <a:gs pos="50000">
                <a:srgbClr val="EDCBB1">
                  <a:alpha val="67000"/>
                </a:srgbClr>
              </a:gs>
              <a:gs pos="100000">
                <a:schemeClr val="bg2">
                  <a:alpha val="39999"/>
                </a:schemeClr>
              </a:gs>
            </a:gsLst>
            <a:lin ang="5400000" scaled="1"/>
          </a:gradFill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sz="2000" b="1">
                <a:solidFill>
                  <a:srgbClr val="001D3A"/>
                </a:solidFill>
              </a:rPr>
              <a:t>Сбор дани </a:t>
            </a:r>
          </a:p>
          <a:p>
            <a:pPr algn="ctr"/>
            <a:r>
              <a:rPr lang="ru-RU" altLang="ru-RU" sz="2000" b="1">
                <a:solidFill>
                  <a:srgbClr val="001D3A"/>
                </a:solidFill>
              </a:rPr>
              <a:t>для Орды</a:t>
            </a:r>
          </a:p>
        </p:txBody>
      </p:sp>
      <p:sp>
        <p:nvSpPr>
          <p:cNvPr id="6163" name="AutoShape 19"/>
          <p:cNvSpPr>
            <a:spLocks noChangeArrowheads="1"/>
          </p:cNvSpPr>
          <p:nvPr/>
        </p:nvSpPr>
        <p:spPr bwMode="auto">
          <a:xfrm>
            <a:off x="4800600" y="5181600"/>
            <a:ext cx="2971800" cy="1143000"/>
          </a:xfrm>
          <a:prstGeom prst="foldedCorner">
            <a:avLst>
              <a:gd name="adj" fmla="val 12500"/>
            </a:avLst>
          </a:prstGeom>
          <a:gradFill rotWithShape="1">
            <a:gsLst>
              <a:gs pos="0">
                <a:schemeClr val="bg2">
                  <a:alpha val="39999"/>
                </a:schemeClr>
              </a:gs>
              <a:gs pos="50000">
                <a:srgbClr val="EDCBB1">
                  <a:alpha val="67000"/>
                </a:srgbClr>
              </a:gs>
              <a:gs pos="100000">
                <a:schemeClr val="bg2">
                  <a:alpha val="39999"/>
                </a:schemeClr>
              </a:gs>
            </a:gsLst>
            <a:lin ang="5400000" scaled="1"/>
          </a:gradFill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sz="2000" b="1">
                <a:solidFill>
                  <a:srgbClr val="001D3A"/>
                </a:solidFill>
              </a:rPr>
              <a:t>Право на княжение в </a:t>
            </a:r>
          </a:p>
          <a:p>
            <a:pPr algn="ctr"/>
            <a:r>
              <a:rPr lang="ru-RU" altLang="ru-RU" sz="2000" b="1">
                <a:solidFill>
                  <a:srgbClr val="001D3A"/>
                </a:solidFill>
              </a:rPr>
              <a:t>Великом Новгороде</a:t>
            </a:r>
          </a:p>
        </p:txBody>
      </p:sp>
      <p:sp>
        <p:nvSpPr>
          <p:cNvPr id="6164" name="AutoShape 20"/>
          <p:cNvSpPr>
            <a:spLocks noChangeArrowheads="1"/>
          </p:cNvSpPr>
          <p:nvPr/>
        </p:nvSpPr>
        <p:spPr bwMode="auto">
          <a:xfrm>
            <a:off x="5791200" y="3886200"/>
            <a:ext cx="3048000" cy="914400"/>
          </a:xfrm>
          <a:prstGeom prst="foldedCorner">
            <a:avLst>
              <a:gd name="adj" fmla="val 12500"/>
            </a:avLst>
          </a:prstGeom>
          <a:gradFill rotWithShape="1">
            <a:gsLst>
              <a:gs pos="0">
                <a:schemeClr val="bg2">
                  <a:alpha val="39999"/>
                </a:schemeClr>
              </a:gs>
              <a:gs pos="50000">
                <a:srgbClr val="EDCBB1">
                  <a:alpha val="67000"/>
                </a:srgbClr>
              </a:gs>
              <a:gs pos="100000">
                <a:schemeClr val="bg2">
                  <a:alpha val="39999"/>
                </a:schemeClr>
              </a:gs>
            </a:gsLst>
            <a:lin ang="5400000" scaled="1"/>
          </a:gradFill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sz="2000" b="1">
                <a:solidFill>
                  <a:srgbClr val="001D3A"/>
                </a:solidFill>
              </a:rPr>
              <a:t>Распоряжение во</a:t>
            </a:r>
          </a:p>
          <a:p>
            <a:pPr algn="ctr"/>
            <a:r>
              <a:rPr lang="ru-RU" altLang="ru-RU" sz="2000" b="1">
                <a:solidFill>
                  <a:srgbClr val="001D3A"/>
                </a:solidFill>
              </a:rPr>
              <a:t>Владимирских землях</a:t>
            </a:r>
          </a:p>
        </p:txBody>
      </p:sp>
      <p:sp>
        <p:nvSpPr>
          <p:cNvPr id="6165" name="AutoShape 21"/>
          <p:cNvSpPr>
            <a:spLocks noChangeArrowheads="1"/>
          </p:cNvSpPr>
          <p:nvPr/>
        </p:nvSpPr>
        <p:spPr bwMode="auto">
          <a:xfrm rot="-1133072">
            <a:off x="4800600" y="2667000"/>
            <a:ext cx="976313" cy="485775"/>
          </a:xfrm>
          <a:prstGeom prst="rightArrow">
            <a:avLst>
              <a:gd name="adj1" fmla="val 50000"/>
              <a:gd name="adj2" fmla="val 50245"/>
            </a:avLst>
          </a:prstGeom>
          <a:gradFill rotWithShape="1">
            <a:gsLst>
              <a:gs pos="0">
                <a:schemeClr val="bg2">
                  <a:alpha val="44000"/>
                </a:schemeClr>
              </a:gs>
              <a:gs pos="50000">
                <a:srgbClr val="001D3A">
                  <a:alpha val="28000"/>
                </a:srgbClr>
              </a:gs>
              <a:gs pos="100000">
                <a:schemeClr val="bg2">
                  <a:alpha val="44000"/>
                </a:schemeClr>
              </a:gs>
            </a:gsLst>
            <a:lin ang="5400000" scaled="1"/>
          </a:gradFill>
          <a:ln w="9525">
            <a:solidFill>
              <a:srgbClr val="001D3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166" name="AutoShape 22"/>
          <p:cNvSpPr>
            <a:spLocks noChangeArrowheads="1"/>
          </p:cNvSpPr>
          <p:nvPr/>
        </p:nvSpPr>
        <p:spPr bwMode="auto">
          <a:xfrm>
            <a:off x="5943600" y="2438400"/>
            <a:ext cx="2667000" cy="914400"/>
          </a:xfrm>
          <a:prstGeom prst="foldedCorner">
            <a:avLst>
              <a:gd name="adj" fmla="val 12500"/>
            </a:avLst>
          </a:prstGeom>
          <a:gradFill rotWithShape="1">
            <a:gsLst>
              <a:gs pos="0">
                <a:schemeClr val="bg2">
                  <a:alpha val="39999"/>
                </a:schemeClr>
              </a:gs>
              <a:gs pos="50000">
                <a:srgbClr val="EDCBB1">
                  <a:alpha val="67000"/>
                </a:srgbClr>
              </a:gs>
              <a:gs pos="100000">
                <a:schemeClr val="bg2">
                  <a:alpha val="39999"/>
                </a:schemeClr>
              </a:gs>
            </a:gsLst>
            <a:lin ang="5400000" scaled="1"/>
          </a:gradFill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sz="2000" b="1">
                <a:solidFill>
                  <a:srgbClr val="001D3A"/>
                </a:solidFill>
              </a:rPr>
              <a:t>Взаимоотношения </a:t>
            </a:r>
          </a:p>
          <a:p>
            <a:pPr algn="ctr"/>
            <a:r>
              <a:rPr lang="ru-RU" altLang="ru-RU" sz="2000" b="1">
                <a:solidFill>
                  <a:srgbClr val="001D3A"/>
                </a:solidFill>
              </a:rPr>
              <a:t>с Ордой</a:t>
            </a:r>
          </a:p>
        </p:txBody>
      </p:sp>
      <p:sp>
        <p:nvSpPr>
          <p:cNvPr id="6168" name="Rectangle 24"/>
          <p:cNvSpPr>
            <a:spLocks noChangeArrowheads="1"/>
          </p:cNvSpPr>
          <p:nvPr/>
        </p:nvSpPr>
        <p:spPr bwMode="auto">
          <a:xfrm>
            <a:off x="762000" y="228600"/>
            <a:ext cx="7162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2400" b="1" dirty="0">
                <a:solidFill>
                  <a:srgbClr val="AD220B"/>
                </a:solidFill>
              </a:rPr>
              <a:t>Почему князья стремились получить ярлык на Великое владимирское княжение?</a:t>
            </a:r>
          </a:p>
        </p:txBody>
      </p:sp>
      <p:pic>
        <p:nvPicPr>
          <p:cNvPr id="6150" name="Picture 6" descr="монгольские всадник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0"/>
            <a:ext cx="1447800" cy="210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Пайцза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873377">
            <a:off x="7086600" y="762000"/>
            <a:ext cx="11430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5" grpId="0" animBg="1"/>
      <p:bldP spid="6156" grpId="0" animBg="1"/>
      <p:bldP spid="6157" grpId="0" animBg="1"/>
      <p:bldP spid="6158" grpId="0" animBg="1"/>
      <p:bldP spid="6159" grpId="0" animBg="1"/>
      <p:bldP spid="6160" grpId="0" animBg="1"/>
      <p:bldP spid="6161" grpId="0" animBg="1"/>
      <p:bldP spid="6162" grpId="0" animBg="1"/>
      <p:bldP spid="6163" grpId="0" animBg="1"/>
      <p:bldP spid="6164" grpId="0" animBg="1"/>
      <p:bldP spid="6165" grpId="0" animBg="1"/>
      <p:bldP spid="616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фон4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ffectLst>
            <a:outerShdw dist="35921" dir="2700000" algn="ctr" rotWithShape="0">
              <a:srgbClr val="FF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1" name="AutoShape 3"/>
          <p:cNvSpPr>
            <a:spLocks noChangeArrowheads="1"/>
          </p:cNvSpPr>
          <p:nvPr/>
        </p:nvSpPr>
        <p:spPr bwMode="auto">
          <a:xfrm>
            <a:off x="1371600" y="533400"/>
            <a:ext cx="6400800" cy="685800"/>
          </a:xfrm>
          <a:prstGeom prst="pentagon">
            <a:avLst/>
          </a:prstGeom>
          <a:gradFill rotWithShape="1">
            <a:gsLst>
              <a:gs pos="0">
                <a:srgbClr val="5C2E00">
                  <a:alpha val="23000"/>
                </a:srgbClr>
              </a:gs>
              <a:gs pos="100000">
                <a:srgbClr val="001D3A">
                  <a:alpha val="22000"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sz="2800">
                <a:solidFill>
                  <a:srgbClr val="001D3A"/>
                </a:solidFill>
                <a:latin typeface="Globus" pitchFamily="2" charset="0"/>
              </a:rPr>
              <a:t>Великий князь владимирский</a:t>
            </a:r>
            <a:r>
              <a:rPr lang="ru-RU" altLang="ru-RU" sz="2800" b="1">
                <a:solidFill>
                  <a:schemeClr val="tx2"/>
                </a:solidFill>
                <a:latin typeface="Globus" pitchFamily="2" charset="0"/>
              </a:rPr>
              <a:t> </a:t>
            </a:r>
          </a:p>
        </p:txBody>
      </p:sp>
      <p:sp>
        <p:nvSpPr>
          <p:cNvPr id="7172" name="AutoShape 4"/>
          <p:cNvSpPr>
            <a:spLocks noChangeArrowheads="1"/>
          </p:cNvSpPr>
          <p:nvPr/>
        </p:nvSpPr>
        <p:spPr bwMode="auto">
          <a:xfrm>
            <a:off x="152400" y="1676400"/>
            <a:ext cx="2286000" cy="838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EDCBB1">
                  <a:alpha val="74001"/>
                </a:srgbClr>
              </a:gs>
              <a:gs pos="100000">
                <a:schemeClr val="bg2">
                  <a:alpha val="45000"/>
                </a:schemeClr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b="1">
                <a:solidFill>
                  <a:srgbClr val="FF0000"/>
                </a:solidFill>
              </a:rPr>
              <a:t>Московское</a:t>
            </a:r>
          </a:p>
          <a:p>
            <a:pPr algn="ctr"/>
            <a:r>
              <a:rPr lang="ru-RU" altLang="ru-RU" b="1">
                <a:solidFill>
                  <a:srgbClr val="FF0000"/>
                </a:solidFill>
              </a:rPr>
              <a:t>княжество</a:t>
            </a:r>
          </a:p>
        </p:txBody>
      </p:sp>
      <p:sp>
        <p:nvSpPr>
          <p:cNvPr id="7173" name="AutoShape 5"/>
          <p:cNvSpPr>
            <a:spLocks noChangeArrowheads="1"/>
          </p:cNvSpPr>
          <p:nvPr/>
        </p:nvSpPr>
        <p:spPr bwMode="auto">
          <a:xfrm rot="230379">
            <a:off x="1828800" y="3200400"/>
            <a:ext cx="2286000" cy="838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EDCBB1">
                  <a:alpha val="74001"/>
                </a:srgbClr>
              </a:gs>
              <a:gs pos="100000">
                <a:schemeClr val="bg2">
                  <a:alpha val="45000"/>
                </a:schemeClr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b="1">
                <a:solidFill>
                  <a:srgbClr val="FF0000"/>
                </a:solidFill>
              </a:rPr>
              <a:t>Тверское</a:t>
            </a:r>
          </a:p>
          <a:p>
            <a:pPr algn="ctr"/>
            <a:r>
              <a:rPr lang="ru-RU" altLang="ru-RU" b="1">
                <a:solidFill>
                  <a:srgbClr val="FF0000"/>
                </a:solidFill>
              </a:rPr>
              <a:t>княжество</a:t>
            </a:r>
          </a:p>
        </p:txBody>
      </p:sp>
      <p:sp>
        <p:nvSpPr>
          <p:cNvPr id="7174" name="AutoShape 6"/>
          <p:cNvSpPr>
            <a:spLocks noChangeArrowheads="1"/>
          </p:cNvSpPr>
          <p:nvPr/>
        </p:nvSpPr>
        <p:spPr bwMode="auto">
          <a:xfrm rot="-560053">
            <a:off x="4800600" y="3124200"/>
            <a:ext cx="2286000" cy="838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EDCBB1">
                  <a:alpha val="74001"/>
                </a:srgbClr>
              </a:gs>
              <a:gs pos="100000">
                <a:schemeClr val="bg2">
                  <a:alpha val="45000"/>
                </a:schemeClr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b="1">
                <a:solidFill>
                  <a:srgbClr val="FF0000"/>
                </a:solidFill>
              </a:rPr>
              <a:t>Суздальско-</a:t>
            </a:r>
          </a:p>
          <a:p>
            <a:pPr algn="ctr"/>
            <a:r>
              <a:rPr lang="ru-RU" altLang="ru-RU" b="1">
                <a:solidFill>
                  <a:srgbClr val="FF0000"/>
                </a:solidFill>
              </a:rPr>
              <a:t>Нижегородское</a:t>
            </a:r>
          </a:p>
        </p:txBody>
      </p:sp>
      <p:sp>
        <p:nvSpPr>
          <p:cNvPr id="7175" name="AutoShape 7"/>
          <p:cNvSpPr>
            <a:spLocks noChangeArrowheads="1"/>
          </p:cNvSpPr>
          <p:nvPr/>
        </p:nvSpPr>
        <p:spPr bwMode="auto">
          <a:xfrm>
            <a:off x="6629400" y="1600200"/>
            <a:ext cx="2286000" cy="838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EDCBB1">
                  <a:alpha val="74001"/>
                </a:srgbClr>
              </a:gs>
              <a:gs pos="100000">
                <a:schemeClr val="bg2">
                  <a:alpha val="45000"/>
                </a:schemeClr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b="1">
                <a:solidFill>
                  <a:srgbClr val="FF0000"/>
                </a:solidFill>
              </a:rPr>
              <a:t>Рязанское</a:t>
            </a:r>
          </a:p>
          <a:p>
            <a:pPr algn="ctr"/>
            <a:r>
              <a:rPr lang="ru-RU" altLang="ru-RU" b="1">
                <a:solidFill>
                  <a:srgbClr val="FF0000"/>
                </a:solidFill>
              </a:rPr>
              <a:t>княжество</a:t>
            </a:r>
          </a:p>
        </p:txBody>
      </p:sp>
      <p:sp>
        <p:nvSpPr>
          <p:cNvPr id="7176" name="AutoShape 8"/>
          <p:cNvSpPr>
            <a:spLocks noChangeArrowheads="1"/>
          </p:cNvSpPr>
          <p:nvPr/>
        </p:nvSpPr>
        <p:spPr bwMode="auto">
          <a:xfrm rot="16200000">
            <a:off x="4591050" y="4629150"/>
            <a:ext cx="1409700" cy="457200"/>
          </a:xfrm>
          <a:prstGeom prst="wave">
            <a:avLst>
              <a:gd name="adj1" fmla="val 13005"/>
              <a:gd name="adj2" fmla="val 0"/>
            </a:avLst>
          </a:prstGeom>
          <a:gradFill rotWithShape="1">
            <a:gsLst>
              <a:gs pos="0">
                <a:schemeClr val="bg2">
                  <a:alpha val="55000"/>
                </a:schemeClr>
              </a:gs>
              <a:gs pos="50000">
                <a:srgbClr val="EDCBB1">
                  <a:alpha val="55000"/>
                </a:srgbClr>
              </a:gs>
              <a:gs pos="100000">
                <a:schemeClr val="bg2">
                  <a:alpha val="55000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177" name="AutoShape 9"/>
          <p:cNvSpPr>
            <a:spLocks noChangeArrowheads="1"/>
          </p:cNvSpPr>
          <p:nvPr/>
        </p:nvSpPr>
        <p:spPr bwMode="auto">
          <a:xfrm rot="16200000">
            <a:off x="7143" y="3498057"/>
            <a:ext cx="2119313" cy="457200"/>
          </a:xfrm>
          <a:prstGeom prst="wave">
            <a:avLst>
              <a:gd name="adj1" fmla="val 13005"/>
              <a:gd name="adj2" fmla="val 0"/>
            </a:avLst>
          </a:prstGeom>
          <a:gradFill rotWithShape="1">
            <a:gsLst>
              <a:gs pos="0">
                <a:schemeClr val="bg2">
                  <a:alpha val="55000"/>
                </a:schemeClr>
              </a:gs>
              <a:gs pos="50000">
                <a:srgbClr val="EDCBB1">
                  <a:alpha val="55000"/>
                </a:srgbClr>
              </a:gs>
              <a:gs pos="100000">
                <a:schemeClr val="bg2">
                  <a:alpha val="55000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178" name="AutoShape 10"/>
          <p:cNvSpPr>
            <a:spLocks noChangeArrowheads="1"/>
          </p:cNvSpPr>
          <p:nvPr/>
        </p:nvSpPr>
        <p:spPr bwMode="auto">
          <a:xfrm rot="16200000">
            <a:off x="3009900" y="4610100"/>
            <a:ext cx="1295400" cy="457200"/>
          </a:xfrm>
          <a:prstGeom prst="wave">
            <a:avLst>
              <a:gd name="adj1" fmla="val 13005"/>
              <a:gd name="adj2" fmla="val 0"/>
            </a:avLst>
          </a:prstGeom>
          <a:gradFill rotWithShape="1">
            <a:gsLst>
              <a:gs pos="0">
                <a:schemeClr val="bg2">
                  <a:alpha val="55000"/>
                </a:schemeClr>
              </a:gs>
              <a:gs pos="50000">
                <a:srgbClr val="EDCBB1">
                  <a:alpha val="55000"/>
                </a:srgbClr>
              </a:gs>
              <a:gs pos="100000">
                <a:schemeClr val="bg2">
                  <a:alpha val="55000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179" name="AutoShape 11"/>
          <p:cNvSpPr>
            <a:spLocks noChangeArrowheads="1"/>
          </p:cNvSpPr>
          <p:nvPr/>
        </p:nvSpPr>
        <p:spPr bwMode="auto">
          <a:xfrm rot="16200000">
            <a:off x="6675437" y="3382963"/>
            <a:ext cx="2193925" cy="457200"/>
          </a:xfrm>
          <a:prstGeom prst="flowChartPunchedTape">
            <a:avLst/>
          </a:prstGeom>
          <a:gradFill rotWithShape="1">
            <a:gsLst>
              <a:gs pos="0">
                <a:schemeClr val="bg2">
                  <a:alpha val="55000"/>
                </a:schemeClr>
              </a:gs>
              <a:gs pos="50000">
                <a:srgbClr val="EDCBB1">
                  <a:alpha val="55000"/>
                </a:srgbClr>
              </a:gs>
              <a:gs pos="100000">
                <a:schemeClr val="bg2">
                  <a:alpha val="55000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180" name="AutoShape 12"/>
          <p:cNvSpPr>
            <a:spLocks noChangeArrowheads="1"/>
          </p:cNvSpPr>
          <p:nvPr/>
        </p:nvSpPr>
        <p:spPr bwMode="auto">
          <a:xfrm rot="-6988428">
            <a:off x="4157662" y="5367338"/>
            <a:ext cx="752475" cy="533400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chemeClr val="bg2">
                  <a:alpha val="53000"/>
                </a:schemeClr>
              </a:gs>
              <a:gs pos="100000">
                <a:srgbClr val="EDCBB1">
                  <a:alpha val="41000"/>
                </a:srgbClr>
              </a:gs>
            </a:gsLst>
            <a:lin ang="2700000" scaled="1"/>
          </a:gra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181" name="AutoShape 13"/>
          <p:cNvSpPr>
            <a:spLocks noChangeArrowheads="1"/>
          </p:cNvSpPr>
          <p:nvPr/>
        </p:nvSpPr>
        <p:spPr bwMode="auto">
          <a:xfrm rot="1358573">
            <a:off x="3657600" y="1752600"/>
            <a:ext cx="566738" cy="1219200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chemeClr val="bg2">
                  <a:alpha val="53000"/>
                </a:schemeClr>
              </a:gs>
              <a:gs pos="100000">
                <a:srgbClr val="EDCBB1">
                  <a:alpha val="41000"/>
                </a:srgbClr>
              </a:gs>
            </a:gsLst>
            <a:lin ang="2700000" scaled="1"/>
          </a:gra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182" name="AutoShape 14"/>
          <p:cNvSpPr>
            <a:spLocks noChangeArrowheads="1"/>
          </p:cNvSpPr>
          <p:nvPr/>
        </p:nvSpPr>
        <p:spPr bwMode="auto">
          <a:xfrm rot="8917501">
            <a:off x="609600" y="5181600"/>
            <a:ext cx="712788" cy="579438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chemeClr val="bg2">
                  <a:alpha val="53000"/>
                </a:schemeClr>
              </a:gs>
              <a:gs pos="100000">
                <a:srgbClr val="EDCBB1">
                  <a:alpha val="41000"/>
                </a:srgbClr>
              </a:gs>
            </a:gsLst>
            <a:lin ang="2700000" scaled="1"/>
          </a:gra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183" name="AutoShape 15"/>
          <p:cNvSpPr>
            <a:spLocks noChangeArrowheads="1"/>
          </p:cNvSpPr>
          <p:nvPr/>
        </p:nvSpPr>
        <p:spPr bwMode="auto">
          <a:xfrm rot="-249979">
            <a:off x="1600200" y="5105400"/>
            <a:ext cx="681038" cy="519113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chemeClr val="bg2">
                  <a:alpha val="53000"/>
                </a:schemeClr>
              </a:gs>
              <a:gs pos="100000">
                <a:srgbClr val="EDCBB1">
                  <a:alpha val="41000"/>
                </a:srgbClr>
              </a:gs>
            </a:gsLst>
            <a:lin ang="2700000" scaled="1"/>
          </a:gra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185" name="Text Box 17"/>
          <p:cNvSpPr txBox="1">
            <a:spLocks noChangeArrowheads="1"/>
          </p:cNvSpPr>
          <p:nvPr/>
        </p:nvSpPr>
        <p:spPr bwMode="auto">
          <a:xfrm rot="1343275">
            <a:off x="2971800" y="2362200"/>
            <a:ext cx="609600" cy="4572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1D3A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400" b="1">
                <a:solidFill>
                  <a:srgbClr val="FF0000"/>
                </a:solidFill>
                <a:latin typeface="Dollar" pitchFamily="2" charset="0"/>
              </a:rPr>
              <a:t>Е</a:t>
            </a:r>
          </a:p>
        </p:txBody>
      </p:sp>
      <p:sp>
        <p:nvSpPr>
          <p:cNvPr id="7186" name="Text Box 18"/>
          <p:cNvSpPr txBox="1">
            <a:spLocks noChangeArrowheads="1"/>
          </p:cNvSpPr>
          <p:nvPr/>
        </p:nvSpPr>
        <p:spPr bwMode="auto">
          <a:xfrm rot="247092">
            <a:off x="3581400" y="2514600"/>
            <a:ext cx="762000" cy="4572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1D3A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400" b="1">
                <a:solidFill>
                  <a:srgbClr val="FF0000"/>
                </a:solidFill>
                <a:latin typeface="Dollar" pitchFamily="2" charset="0"/>
              </a:rPr>
              <a:t>Л</a:t>
            </a:r>
          </a:p>
        </p:txBody>
      </p:sp>
      <p:sp>
        <p:nvSpPr>
          <p:cNvPr id="7187" name="Text Box 19"/>
          <p:cNvSpPr txBox="1">
            <a:spLocks noChangeArrowheads="1"/>
          </p:cNvSpPr>
          <p:nvPr/>
        </p:nvSpPr>
        <p:spPr bwMode="auto">
          <a:xfrm>
            <a:off x="4267200" y="2590800"/>
            <a:ext cx="381000" cy="4572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1D3A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400" b="1">
                <a:solidFill>
                  <a:srgbClr val="FF0000"/>
                </a:solidFill>
                <a:latin typeface="Dollar" pitchFamily="2" charset="0"/>
              </a:rPr>
              <a:t>И</a:t>
            </a:r>
          </a:p>
        </p:txBody>
      </p:sp>
      <p:sp>
        <p:nvSpPr>
          <p:cNvPr id="7191" name="Text Box 23"/>
          <p:cNvSpPr txBox="1">
            <a:spLocks noChangeArrowheads="1"/>
          </p:cNvSpPr>
          <p:nvPr/>
        </p:nvSpPr>
        <p:spPr bwMode="auto">
          <a:xfrm rot="-2129269">
            <a:off x="5562600" y="2286000"/>
            <a:ext cx="381000" cy="4572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1D3A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400" b="1">
                <a:solidFill>
                  <a:srgbClr val="FF0000"/>
                </a:solidFill>
                <a:latin typeface="Dollar" pitchFamily="2" charset="0"/>
              </a:rPr>
              <a:t>И</a:t>
            </a:r>
          </a:p>
        </p:txBody>
      </p:sp>
      <p:sp>
        <p:nvSpPr>
          <p:cNvPr id="7192" name="AutoShape 24"/>
          <p:cNvSpPr>
            <a:spLocks noChangeArrowheads="1"/>
          </p:cNvSpPr>
          <p:nvPr/>
        </p:nvSpPr>
        <p:spPr bwMode="auto">
          <a:xfrm rot="3446613">
            <a:off x="2764631" y="1197769"/>
            <a:ext cx="566738" cy="1219200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chemeClr val="bg2">
                  <a:alpha val="53000"/>
                </a:schemeClr>
              </a:gs>
              <a:gs pos="100000">
                <a:srgbClr val="EDCBB1">
                  <a:alpha val="41000"/>
                </a:srgbClr>
              </a:gs>
            </a:gsLst>
            <a:lin ang="2700000" scaled="1"/>
          </a:gra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184" name="Text Box 16"/>
          <p:cNvSpPr txBox="1">
            <a:spLocks noChangeArrowheads="1"/>
          </p:cNvSpPr>
          <p:nvPr/>
        </p:nvSpPr>
        <p:spPr bwMode="auto">
          <a:xfrm rot="1794752">
            <a:off x="2514600" y="2057400"/>
            <a:ext cx="457200" cy="4572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1D3A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400" b="1">
                <a:solidFill>
                  <a:srgbClr val="FF0000"/>
                </a:solidFill>
                <a:latin typeface="Dollar" pitchFamily="2" charset="0"/>
              </a:rPr>
              <a:t>В</a:t>
            </a:r>
          </a:p>
        </p:txBody>
      </p:sp>
      <p:sp>
        <p:nvSpPr>
          <p:cNvPr id="7193" name="AutoShape 25"/>
          <p:cNvSpPr>
            <a:spLocks noChangeArrowheads="1"/>
          </p:cNvSpPr>
          <p:nvPr/>
        </p:nvSpPr>
        <p:spPr bwMode="auto">
          <a:xfrm rot="-1891387">
            <a:off x="4876800" y="1828800"/>
            <a:ext cx="566738" cy="1219200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chemeClr val="bg2">
                  <a:alpha val="53000"/>
                </a:schemeClr>
              </a:gs>
              <a:gs pos="100000">
                <a:srgbClr val="EDCBB1">
                  <a:alpha val="41000"/>
                </a:srgbClr>
              </a:gs>
            </a:gsLst>
            <a:lin ang="2700000" scaled="1"/>
          </a:gra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188" name="Text Box 20"/>
          <p:cNvSpPr txBox="1">
            <a:spLocks noChangeArrowheads="1"/>
          </p:cNvSpPr>
          <p:nvPr/>
        </p:nvSpPr>
        <p:spPr bwMode="auto">
          <a:xfrm rot="-768308">
            <a:off x="4951413" y="2503488"/>
            <a:ext cx="533400" cy="4572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1D3A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400" b="1" dirty="0">
                <a:solidFill>
                  <a:srgbClr val="FF0000"/>
                </a:solidFill>
                <a:latin typeface="Dollar" pitchFamily="2" charset="0"/>
              </a:rPr>
              <a:t>К</a:t>
            </a:r>
          </a:p>
        </p:txBody>
      </p:sp>
      <p:sp>
        <p:nvSpPr>
          <p:cNvPr id="7194" name="AutoShape 26"/>
          <p:cNvSpPr>
            <a:spLocks noChangeArrowheads="1"/>
          </p:cNvSpPr>
          <p:nvPr/>
        </p:nvSpPr>
        <p:spPr bwMode="auto">
          <a:xfrm rot="-3230720">
            <a:off x="5660231" y="1197769"/>
            <a:ext cx="566738" cy="1219200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chemeClr val="bg2">
                  <a:alpha val="53000"/>
                </a:schemeClr>
              </a:gs>
              <a:gs pos="100000">
                <a:srgbClr val="EDCBB1">
                  <a:alpha val="41000"/>
                </a:srgbClr>
              </a:gs>
            </a:gsLst>
            <a:lin ang="2700000" scaled="1"/>
          </a:gra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190" name="Text Box 22"/>
          <p:cNvSpPr txBox="1">
            <a:spLocks noChangeArrowheads="1"/>
          </p:cNvSpPr>
          <p:nvPr/>
        </p:nvSpPr>
        <p:spPr bwMode="auto">
          <a:xfrm rot="-2193148">
            <a:off x="6096000" y="1905000"/>
            <a:ext cx="479425" cy="4572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1D3A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altLang="ru-RU" sz="2400" b="1">
                <a:solidFill>
                  <a:srgbClr val="FF0000"/>
                </a:solidFill>
                <a:latin typeface="Dollar" pitchFamily="2" charset="0"/>
              </a:rPr>
              <a:t>Е</a:t>
            </a:r>
          </a:p>
        </p:txBody>
      </p:sp>
      <p:sp>
        <p:nvSpPr>
          <p:cNvPr id="7195" name="AutoShape 27"/>
          <p:cNvSpPr>
            <a:spLocks noChangeArrowheads="1"/>
          </p:cNvSpPr>
          <p:nvPr/>
        </p:nvSpPr>
        <p:spPr bwMode="auto">
          <a:xfrm rot="-249979">
            <a:off x="5867400" y="5105400"/>
            <a:ext cx="681038" cy="519113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chemeClr val="bg2">
                  <a:alpha val="53000"/>
                </a:schemeClr>
              </a:gs>
              <a:gs pos="100000">
                <a:srgbClr val="EDCBB1">
                  <a:alpha val="41000"/>
                </a:srgbClr>
              </a:gs>
            </a:gsLst>
            <a:lin ang="2700000" scaled="1"/>
          </a:gra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196" name="AutoShape 28"/>
          <p:cNvSpPr>
            <a:spLocks noChangeArrowheads="1"/>
          </p:cNvSpPr>
          <p:nvPr/>
        </p:nvSpPr>
        <p:spPr bwMode="auto">
          <a:xfrm rot="8917501">
            <a:off x="3124200" y="5334000"/>
            <a:ext cx="712788" cy="579438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chemeClr val="bg2">
                  <a:alpha val="53000"/>
                </a:schemeClr>
              </a:gs>
              <a:gs pos="100000">
                <a:srgbClr val="EDCBB1">
                  <a:alpha val="41000"/>
                </a:srgbClr>
              </a:gs>
            </a:gsLst>
            <a:lin ang="2700000" scaled="1"/>
          </a:gra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197" name="AutoShape 29"/>
          <p:cNvSpPr>
            <a:spLocks noChangeArrowheads="1"/>
          </p:cNvSpPr>
          <p:nvPr/>
        </p:nvSpPr>
        <p:spPr bwMode="auto">
          <a:xfrm rot="-6988428">
            <a:off x="7586662" y="5062538"/>
            <a:ext cx="752475" cy="533400"/>
          </a:xfrm>
          <a:prstGeom prst="triangle">
            <a:avLst>
              <a:gd name="adj" fmla="val 50000"/>
            </a:avLst>
          </a:prstGeom>
          <a:gradFill rotWithShape="1">
            <a:gsLst>
              <a:gs pos="0">
                <a:schemeClr val="bg2">
                  <a:alpha val="53000"/>
                </a:schemeClr>
              </a:gs>
              <a:gs pos="100000">
                <a:srgbClr val="EDCBB1">
                  <a:alpha val="41000"/>
                </a:srgbClr>
              </a:gs>
            </a:gsLst>
            <a:lin ang="2700000" scaled="1"/>
          </a:gradFill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198" name="Text Box 30"/>
          <p:cNvSpPr txBox="1">
            <a:spLocks noChangeArrowheads="1"/>
          </p:cNvSpPr>
          <p:nvPr/>
        </p:nvSpPr>
        <p:spPr bwMode="auto">
          <a:xfrm>
            <a:off x="1431925" y="4532313"/>
            <a:ext cx="549275" cy="4572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 sz="2400" b="1" dirty="0">
                <a:solidFill>
                  <a:srgbClr val="003366"/>
                </a:solidFill>
                <a:latin typeface="Dollar" pitchFamily="2" charset="0"/>
              </a:rPr>
              <a:t>У</a:t>
            </a:r>
          </a:p>
        </p:txBody>
      </p:sp>
      <p:sp>
        <p:nvSpPr>
          <p:cNvPr id="7199" name="Text Box 31"/>
          <p:cNvSpPr txBox="1">
            <a:spLocks noChangeArrowheads="1"/>
          </p:cNvSpPr>
          <p:nvPr/>
        </p:nvSpPr>
        <p:spPr bwMode="auto">
          <a:xfrm>
            <a:off x="2498725" y="4473575"/>
            <a:ext cx="542925" cy="4572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altLang="ru-RU" sz="2400" b="1" dirty="0">
                <a:solidFill>
                  <a:srgbClr val="003366"/>
                </a:solidFill>
                <a:latin typeface="Dollar" pitchFamily="2" charset="0"/>
              </a:rPr>
              <a:t>Д</a:t>
            </a:r>
          </a:p>
        </p:txBody>
      </p:sp>
      <p:sp>
        <p:nvSpPr>
          <p:cNvPr id="7200" name="Text Box 32"/>
          <p:cNvSpPr txBox="1">
            <a:spLocks noChangeArrowheads="1"/>
          </p:cNvSpPr>
          <p:nvPr/>
        </p:nvSpPr>
        <p:spPr bwMode="auto">
          <a:xfrm rot="-224731">
            <a:off x="3886200" y="4419600"/>
            <a:ext cx="479425" cy="4572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altLang="ru-RU" sz="2400" b="1">
                <a:solidFill>
                  <a:srgbClr val="003366"/>
                </a:solidFill>
                <a:latin typeface="Dollar" pitchFamily="2" charset="0"/>
              </a:rPr>
              <a:t>Е</a:t>
            </a:r>
          </a:p>
        </p:txBody>
      </p:sp>
      <p:sp>
        <p:nvSpPr>
          <p:cNvPr id="7201" name="Text Box 33"/>
          <p:cNvSpPr txBox="1">
            <a:spLocks noChangeArrowheads="1"/>
          </p:cNvSpPr>
          <p:nvPr/>
        </p:nvSpPr>
        <p:spPr bwMode="auto">
          <a:xfrm rot="247092">
            <a:off x="5181600" y="4495800"/>
            <a:ext cx="762000" cy="4572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400" b="1">
                <a:solidFill>
                  <a:srgbClr val="003366"/>
                </a:solidFill>
                <a:latin typeface="Dollar" pitchFamily="2" charset="0"/>
              </a:rPr>
              <a:t>Л</a:t>
            </a:r>
          </a:p>
        </p:txBody>
      </p:sp>
      <p:sp>
        <p:nvSpPr>
          <p:cNvPr id="7202" name="Text Box 34"/>
          <p:cNvSpPr txBox="1">
            <a:spLocks noChangeArrowheads="1"/>
          </p:cNvSpPr>
          <p:nvPr/>
        </p:nvSpPr>
        <p:spPr bwMode="auto">
          <a:xfrm>
            <a:off x="6781800" y="4495800"/>
            <a:ext cx="1143000" cy="4572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400" b="1">
                <a:solidFill>
                  <a:srgbClr val="003366"/>
                </a:solidFill>
                <a:latin typeface="Dollar" pitchFamily="2" charset="0"/>
              </a:rPr>
              <a:t>Ы</a:t>
            </a:r>
          </a:p>
        </p:txBody>
      </p:sp>
      <p:sp>
        <p:nvSpPr>
          <p:cNvPr id="7203" name="Text Box 35"/>
          <p:cNvSpPr txBox="1">
            <a:spLocks noChangeArrowheads="1"/>
          </p:cNvSpPr>
          <p:nvPr/>
        </p:nvSpPr>
        <p:spPr bwMode="auto">
          <a:xfrm>
            <a:off x="1974542" y="9905"/>
            <a:ext cx="5545015" cy="52322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800" b="1" dirty="0" smtClean="0">
                <a:solidFill>
                  <a:srgbClr val="FF0000"/>
                </a:solidFill>
              </a:rPr>
              <a:t>Политическая система Руси</a:t>
            </a:r>
            <a:endParaRPr lang="ru-RU" altLang="ru-RU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870</TotalTime>
  <Words>539</Words>
  <Application>Microsoft Office PowerPoint</Application>
  <PresentationFormat>Экран (4:3)</PresentationFormat>
  <Paragraphs>146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2" baseType="lpstr">
      <vt:lpstr>a_AlbionicTitulBrk</vt:lpstr>
      <vt:lpstr>Arbat</vt:lpstr>
      <vt:lpstr>Arial</vt:lpstr>
      <vt:lpstr>Dollar</vt:lpstr>
      <vt:lpstr>Globus</vt:lpstr>
      <vt:lpstr>m_Bolid</vt:lpstr>
      <vt:lpstr>Malahit</vt:lpstr>
      <vt:lpstr>Times New Roman</vt:lpstr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Василий</dc:creator>
  <cp:lastModifiedBy>Анастасия Хапчук</cp:lastModifiedBy>
  <cp:revision>55</cp:revision>
  <cp:lastPrinted>1601-01-01T00:00:00Z</cp:lastPrinted>
  <dcterms:created xsi:type="dcterms:W3CDTF">1601-01-01T00:00:00Z</dcterms:created>
  <dcterms:modified xsi:type="dcterms:W3CDTF">2015-05-21T07:08:55Z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